
<file path=[Content_Types].xml><?xml version="1.0" encoding="utf-8"?>
<Types xmlns="http://schemas.openxmlformats.org/package/2006/content-types">
  <Default Extension="png" ContentType="image/png"/>
  <Default Extension="pdf"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2"/>
  </p:notesMasterIdLst>
  <p:sldIdLst>
    <p:sldId id="848" r:id="rId2"/>
    <p:sldId id="849" r:id="rId3"/>
    <p:sldId id="850" r:id="rId4"/>
    <p:sldId id="851" r:id="rId5"/>
    <p:sldId id="852" r:id="rId6"/>
    <p:sldId id="853" r:id="rId7"/>
    <p:sldId id="854" r:id="rId8"/>
    <p:sldId id="855" r:id="rId9"/>
    <p:sldId id="856" r:id="rId10"/>
    <p:sldId id="857" r:id="rId11"/>
    <p:sldId id="858" r:id="rId12"/>
    <p:sldId id="859" r:id="rId13"/>
    <p:sldId id="860" r:id="rId14"/>
    <p:sldId id="861" r:id="rId15"/>
    <p:sldId id="862" r:id="rId16"/>
    <p:sldId id="863" r:id="rId17"/>
    <p:sldId id="864" r:id="rId18"/>
    <p:sldId id="865" r:id="rId19"/>
    <p:sldId id="866" r:id="rId20"/>
    <p:sldId id="867" r:id="rId21"/>
    <p:sldId id="832" r:id="rId22"/>
    <p:sldId id="285" r:id="rId23"/>
    <p:sldId id="833" r:id="rId24"/>
    <p:sldId id="834" r:id="rId25"/>
    <p:sldId id="835" r:id="rId26"/>
    <p:sldId id="836" r:id="rId27"/>
    <p:sldId id="837" r:id="rId28"/>
    <p:sldId id="281" r:id="rId29"/>
    <p:sldId id="838" r:id="rId30"/>
    <p:sldId id="839" r:id="rId31"/>
    <p:sldId id="840" r:id="rId32"/>
    <p:sldId id="841" r:id="rId33"/>
    <p:sldId id="842" r:id="rId34"/>
    <p:sldId id="843" r:id="rId35"/>
    <p:sldId id="844" r:id="rId36"/>
    <p:sldId id="845" r:id="rId37"/>
    <p:sldId id="846" r:id="rId38"/>
    <p:sldId id="847" r:id="rId39"/>
    <p:sldId id="282" r:id="rId40"/>
    <p:sldId id="283" r:id="rId41"/>
    <p:sldId id="284"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256" r:id="rId86"/>
    <p:sldId id="257" r:id="rId87"/>
    <p:sldId id="258" r:id="rId88"/>
    <p:sldId id="259" r:id="rId89"/>
    <p:sldId id="260" r:id="rId90"/>
    <p:sldId id="801" r:id="rId91"/>
    <p:sldId id="802" r:id="rId92"/>
    <p:sldId id="261" r:id="rId93"/>
    <p:sldId id="262" r:id="rId94"/>
    <p:sldId id="263" r:id="rId95"/>
    <p:sldId id="264" r:id="rId96"/>
    <p:sldId id="830" r:id="rId97"/>
    <p:sldId id="831" r:id="rId98"/>
    <p:sldId id="265" r:id="rId99"/>
    <p:sldId id="266" r:id="rId100"/>
    <p:sldId id="267" r:id="rId101"/>
    <p:sldId id="903" r:id="rId102"/>
    <p:sldId id="904" r:id="rId103"/>
    <p:sldId id="868" r:id="rId104"/>
    <p:sldId id="869" r:id="rId105"/>
    <p:sldId id="870" r:id="rId106"/>
    <p:sldId id="871" r:id="rId107"/>
    <p:sldId id="872" r:id="rId108"/>
    <p:sldId id="873" r:id="rId109"/>
    <p:sldId id="874" r:id="rId110"/>
    <p:sldId id="875" r:id="rId111"/>
    <p:sldId id="876" r:id="rId112"/>
    <p:sldId id="877" r:id="rId113"/>
    <p:sldId id="878" r:id="rId114"/>
    <p:sldId id="879" r:id="rId115"/>
    <p:sldId id="268" r:id="rId116"/>
    <p:sldId id="905" r:id="rId117"/>
    <p:sldId id="906" r:id="rId118"/>
    <p:sldId id="907" r:id="rId119"/>
    <p:sldId id="908" r:id="rId120"/>
    <p:sldId id="909" r:id="rId121"/>
    <p:sldId id="910" r:id="rId122"/>
    <p:sldId id="911" r:id="rId123"/>
    <p:sldId id="912" r:id="rId124"/>
    <p:sldId id="913" r:id="rId125"/>
    <p:sldId id="914" r:id="rId126"/>
    <p:sldId id="880" r:id="rId127"/>
    <p:sldId id="881" r:id="rId128"/>
    <p:sldId id="882" r:id="rId129"/>
    <p:sldId id="883" r:id="rId130"/>
    <p:sldId id="884" r:id="rId131"/>
    <p:sldId id="885" r:id="rId132"/>
    <p:sldId id="886" r:id="rId133"/>
    <p:sldId id="887" r:id="rId134"/>
    <p:sldId id="888" r:id="rId135"/>
    <p:sldId id="889" r:id="rId136"/>
    <p:sldId id="890" r:id="rId137"/>
    <p:sldId id="891" r:id="rId138"/>
    <p:sldId id="892" r:id="rId139"/>
    <p:sldId id="893" r:id="rId140"/>
    <p:sldId id="894" r:id="rId141"/>
    <p:sldId id="895" r:id="rId142"/>
    <p:sldId id="896" r:id="rId143"/>
    <p:sldId id="897" r:id="rId144"/>
    <p:sldId id="898" r:id="rId145"/>
    <p:sldId id="899" r:id="rId146"/>
    <p:sldId id="900" r:id="rId147"/>
    <p:sldId id="901" r:id="rId148"/>
    <p:sldId id="902" r:id="rId149"/>
    <p:sldId id="279" r:id="rId150"/>
    <p:sldId id="280"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tical" id="{C2A98DD5-30C7-493A-88AC-66A1601C80A4}">
          <p14:sldIdLst>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Lst>
        </p14:section>
        <p14:section name="tarekk" id="{4AE2071A-E02F-4386-B3B4-53E41FA79D6D}">
          <p14:sldIdLst>
            <p14:sldId id="832"/>
            <p14:sldId id="285"/>
            <p14:sldId id="833"/>
            <p14:sldId id="834"/>
            <p14:sldId id="835"/>
            <p14:sldId id="836"/>
            <p14:sldId id="837"/>
            <p14:sldId id="281"/>
            <p14:sldId id="838"/>
            <p14:sldId id="839"/>
            <p14:sldId id="840"/>
            <p14:sldId id="841"/>
            <p14:sldId id="842"/>
            <p14:sldId id="843"/>
            <p14:sldId id="844"/>
            <p14:sldId id="845"/>
            <p14:sldId id="846"/>
            <p14:sldId id="847"/>
            <p14:sldId id="282"/>
            <p14:sldId id="283"/>
            <p14:sldId id="284"/>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Lst>
        </p14:section>
        <p14:section name="simulation" id="{C465A40E-DAAD-4303-A9DA-CD2A1B25CA24}">
          <p14:sldIdLst>
            <p14:sldId id="256"/>
            <p14:sldId id="257"/>
            <p14:sldId id="258"/>
            <p14:sldId id="259"/>
            <p14:sldId id="260"/>
            <p14:sldId id="801"/>
            <p14:sldId id="802"/>
            <p14:sldId id="261"/>
            <p14:sldId id="262"/>
            <p14:sldId id="263"/>
            <p14:sldId id="264"/>
            <p14:sldId id="830"/>
            <p14:sldId id="831"/>
            <p14:sldId id="265"/>
            <p14:sldId id="266"/>
            <p14:sldId id="267"/>
            <p14:sldId id="903"/>
            <p14:sldId id="904"/>
          </p14:sldIdLst>
        </p14:section>
        <p14:section name="gear  box" id="{3BF698E6-1553-41B3-822B-2157E5FB4844}">
          <p14:sldIdLst>
            <p14:sldId id="868"/>
            <p14:sldId id="869"/>
            <p14:sldId id="870"/>
            <p14:sldId id="871"/>
            <p14:sldId id="872"/>
            <p14:sldId id="873"/>
          </p14:sldIdLst>
        </p14:section>
        <p14:section name="generator" id="{80A98EB7-101A-41FD-8CA3-D426C8BA715B}">
          <p14:sldIdLst>
            <p14:sldId id="874"/>
            <p14:sldId id="875"/>
            <p14:sldId id="876"/>
            <p14:sldId id="877"/>
            <p14:sldId id="878"/>
            <p14:sldId id="879"/>
          </p14:sldIdLst>
        </p14:section>
        <p14:section name="brakes" id="{B905247E-EC1B-4FCB-AE00-4A0363CC55B0}">
          <p14:sldIdLst>
            <p14:sldId id="268"/>
            <p14:sldId id="905"/>
            <p14:sldId id="906"/>
            <p14:sldId id="907"/>
            <p14:sldId id="908"/>
            <p14:sldId id="909"/>
            <p14:sldId id="910"/>
            <p14:sldId id="911"/>
            <p14:sldId id="912"/>
            <p14:sldId id="913"/>
            <p14:sldId id="914"/>
          </p14:sldIdLst>
        </p14:section>
        <p14:section name="optmization" id="{B3EC433A-985A-4D59-B072-B0CAF4F6E0D7}">
          <p14:sldIdLst>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1498" autoAdjust="0"/>
  </p:normalViewPr>
  <p:slideViewPr>
    <p:cSldViewPr snapToGrid="0">
      <p:cViewPr varScale="1">
        <p:scale>
          <a:sx n="79" d="100"/>
          <a:sy n="79" d="100"/>
        </p:scale>
        <p:origin x="77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0829C-EB74-4A8B-9654-626B7E114EED}" type="datetimeFigureOut">
              <a:rPr lang="en-US" smtClean="0"/>
              <a:t>9/8/2018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F21D0-81DE-4FB6-9BAF-6AFB4573EE04}" type="slidenum">
              <a:rPr lang="en-US" smtClean="0"/>
              <a:t>‹#›</a:t>
            </a:fld>
            <a:endParaRPr lang="en-US"/>
          </a:p>
        </p:txBody>
      </p:sp>
    </p:spTree>
    <p:extLst>
      <p:ext uri="{BB962C8B-B14F-4D97-AF65-F5344CB8AC3E}">
        <p14:creationId xmlns:p14="http://schemas.microsoft.com/office/powerpoint/2010/main" val="379936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88A49-D442-496B-8A7C-13A90C3F96FD}" type="slidenum">
              <a:rPr lang="en-US" smtClean="0"/>
              <a:t>106</a:t>
            </a:fld>
            <a:endParaRPr lang="en-US"/>
          </a:p>
        </p:txBody>
      </p:sp>
    </p:spTree>
    <p:extLst>
      <p:ext uri="{BB962C8B-B14F-4D97-AF65-F5344CB8AC3E}">
        <p14:creationId xmlns:p14="http://schemas.microsoft.com/office/powerpoint/2010/main" val="349016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71BC-A10E-4218-B5C5-90C3A7451E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1810-EB62-4364-92EC-E96A36909C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F8470B-326B-4872-989F-2993FB7B701D}"/>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5" name="Footer Placeholder 4">
            <a:extLst>
              <a:ext uri="{FF2B5EF4-FFF2-40B4-BE49-F238E27FC236}">
                <a16:creationId xmlns:a16="http://schemas.microsoft.com/office/drawing/2014/main" id="{B99E6B83-E8D2-49EC-87AE-18D57B33B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2D0C1E-FA41-40AB-8D82-D123E1AD4681}"/>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399900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759E-D068-45C5-A9F4-A3AF743F84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4E31F9-0D87-4C32-A2BF-CAD817F9C2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28861-E590-4703-AA21-6A3A40205D7A}"/>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5" name="Footer Placeholder 4">
            <a:extLst>
              <a:ext uri="{FF2B5EF4-FFF2-40B4-BE49-F238E27FC236}">
                <a16:creationId xmlns:a16="http://schemas.microsoft.com/office/drawing/2014/main" id="{37E9E43A-CB72-4B00-930C-610054065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06434-73DD-45E8-B335-E27075DC2FFD}"/>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225877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E8FA15-A64E-4CAF-A329-9485FCE78B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9BB1CB-2CBE-4801-9493-098D4A55D7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60044B-F763-46B2-8F1B-78F4E810D909}"/>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5" name="Footer Placeholder 4">
            <a:extLst>
              <a:ext uri="{FF2B5EF4-FFF2-40B4-BE49-F238E27FC236}">
                <a16:creationId xmlns:a16="http://schemas.microsoft.com/office/drawing/2014/main" id="{5BF9FCC0-4CD8-463C-8FF5-D8041435F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4888C-4783-4B14-A410-758F4C91FB79}"/>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526018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F275-B96F-48DF-975B-5E0E06564A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F459C4-839A-4B76-A777-8F748D27AE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16560C-88E1-42D9-8A70-1DEEE37A54B4}"/>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5" name="Footer Placeholder 4">
            <a:extLst>
              <a:ext uri="{FF2B5EF4-FFF2-40B4-BE49-F238E27FC236}">
                <a16:creationId xmlns:a16="http://schemas.microsoft.com/office/drawing/2014/main" id="{A8FB8686-D381-4A67-A2E3-41DBBE97E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F85B8-D986-4335-B43B-82C916F040F0}"/>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155734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DAD9-B015-4F34-A44A-B408CDEC7D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366177-C2AC-4AC4-9AE3-C14BB4D0E5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FC2C32-605C-404F-A241-17DA2B0A42B4}"/>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5" name="Footer Placeholder 4">
            <a:extLst>
              <a:ext uri="{FF2B5EF4-FFF2-40B4-BE49-F238E27FC236}">
                <a16:creationId xmlns:a16="http://schemas.microsoft.com/office/drawing/2014/main" id="{D59789BC-F741-42DE-940D-8E499E21E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60A23-FA4E-4327-B853-3881C4D179B8}"/>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195171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7F330-9615-46C3-AD1C-6A961C7A7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EC67C-6E2B-4930-98F9-55A4B34877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563A2-5ECC-4591-9E45-14E775B76FD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1C6AA0-AEDA-4497-9751-66BD1A1A5E0E}"/>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6" name="Footer Placeholder 5">
            <a:extLst>
              <a:ext uri="{FF2B5EF4-FFF2-40B4-BE49-F238E27FC236}">
                <a16:creationId xmlns:a16="http://schemas.microsoft.com/office/drawing/2014/main" id="{007E8F8F-693C-41DC-8397-67E6D2496C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08F01-4688-4C81-AB84-81B0ECA3C414}"/>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3041270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23E4-2CE5-4E4B-9A1E-6E7F9C97C7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2C1B09-0D26-4978-A95F-EE99EF93FA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CA1AFD-C880-4509-8166-9139D15A2C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7D253-2277-4D69-9DB6-DB01383F77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4109CD-CF6C-4A1F-8385-7C4B945960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364E33-E294-457D-80D4-806BDCEB9027}"/>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8" name="Footer Placeholder 7">
            <a:extLst>
              <a:ext uri="{FF2B5EF4-FFF2-40B4-BE49-F238E27FC236}">
                <a16:creationId xmlns:a16="http://schemas.microsoft.com/office/drawing/2014/main" id="{6AD369FE-56E2-4D34-9D9B-5DC2B26992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717093-1AEF-47F9-A066-C8319B7BD853}"/>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769405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C4D7-A699-4E0B-9E75-AC6862587A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08FA31-3B4A-4027-9E9E-7D2FD8B0B54E}"/>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4" name="Footer Placeholder 3">
            <a:extLst>
              <a:ext uri="{FF2B5EF4-FFF2-40B4-BE49-F238E27FC236}">
                <a16:creationId xmlns:a16="http://schemas.microsoft.com/office/drawing/2014/main" id="{A3325823-E95E-49D2-B8DA-2C4FCC5B75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34AEB6-B766-497A-9E1B-8E19E7603352}"/>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97035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F7A58-706F-4A63-AE5B-029938C17A5D}"/>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3" name="Footer Placeholder 2">
            <a:extLst>
              <a:ext uri="{FF2B5EF4-FFF2-40B4-BE49-F238E27FC236}">
                <a16:creationId xmlns:a16="http://schemas.microsoft.com/office/drawing/2014/main" id="{751F5936-2E36-4771-B0C8-4CE50063F4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580D06-D9C7-4F03-B4C0-8F15091ADDEF}"/>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1555797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9A841-33C1-44E7-B35B-B94BBFA97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F48BA2-36CE-4A9E-AF0D-4ECEA00A8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B96021-C1C7-4B46-BF3B-7C74CB35C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678F37-E96D-4E63-8DA1-14E3F5BAFD2E}"/>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6" name="Footer Placeholder 5">
            <a:extLst>
              <a:ext uri="{FF2B5EF4-FFF2-40B4-BE49-F238E27FC236}">
                <a16:creationId xmlns:a16="http://schemas.microsoft.com/office/drawing/2014/main" id="{EFA6BB85-C40B-458E-8C6A-F1F63A4FF7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32128-9F56-49FF-9297-58906509B7C5}"/>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1036829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4631-220C-478F-870F-5F93F9645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9C3E9F-8653-4162-927B-1D110AB4D5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13BE66-5FCB-442B-A64F-A44413244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79BF92-0A49-43FE-92A6-FEB1207FA2CB}"/>
              </a:ext>
            </a:extLst>
          </p:cNvPr>
          <p:cNvSpPr>
            <a:spLocks noGrp="1"/>
          </p:cNvSpPr>
          <p:nvPr>
            <p:ph type="dt" sz="half" idx="10"/>
          </p:nvPr>
        </p:nvSpPr>
        <p:spPr/>
        <p:txBody>
          <a:bodyPr/>
          <a:lstStyle/>
          <a:p>
            <a:fld id="{8E8709ED-BA1E-4453-8BA0-E4E2CB751678}" type="datetimeFigureOut">
              <a:rPr lang="en-US" smtClean="0"/>
              <a:t>9/8/2018</a:t>
            </a:fld>
            <a:endParaRPr lang="en-US"/>
          </a:p>
        </p:txBody>
      </p:sp>
      <p:sp>
        <p:nvSpPr>
          <p:cNvPr id="6" name="Footer Placeholder 5">
            <a:extLst>
              <a:ext uri="{FF2B5EF4-FFF2-40B4-BE49-F238E27FC236}">
                <a16:creationId xmlns:a16="http://schemas.microsoft.com/office/drawing/2014/main" id="{EEAD3275-A11E-4D5D-82A0-726BC807C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785FEE-DF3C-4A3C-A393-D7CFDB60EC6E}"/>
              </a:ext>
            </a:extLst>
          </p:cNvPr>
          <p:cNvSpPr>
            <a:spLocks noGrp="1"/>
          </p:cNvSpPr>
          <p:nvPr>
            <p:ph type="sldNum" sz="quarter" idx="12"/>
          </p:nvPr>
        </p:nvSpPr>
        <p:spPr/>
        <p:txBody>
          <a:bodyPr/>
          <a:lstStyle/>
          <a:p>
            <a:fld id="{206FD243-FADC-495C-9B9A-6681E95B173B}" type="slidenum">
              <a:rPr lang="en-US" smtClean="0"/>
              <a:t>‹#›</a:t>
            </a:fld>
            <a:endParaRPr lang="en-US"/>
          </a:p>
        </p:txBody>
      </p:sp>
    </p:spTree>
    <p:extLst>
      <p:ext uri="{BB962C8B-B14F-4D97-AF65-F5344CB8AC3E}">
        <p14:creationId xmlns:p14="http://schemas.microsoft.com/office/powerpoint/2010/main" val="28454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37A7F3-6C3F-4A61-8992-A5ECE2536E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F55286-9BB8-44C0-855E-6C53F4F9EF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65463-AF95-4B12-A891-84A046EF4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709ED-BA1E-4453-8BA0-E4E2CB751678}" type="datetimeFigureOut">
              <a:rPr lang="en-US" smtClean="0"/>
              <a:t>9/8/2018</a:t>
            </a:fld>
            <a:endParaRPr lang="en-US"/>
          </a:p>
        </p:txBody>
      </p:sp>
      <p:sp>
        <p:nvSpPr>
          <p:cNvPr id="5" name="Footer Placeholder 4">
            <a:extLst>
              <a:ext uri="{FF2B5EF4-FFF2-40B4-BE49-F238E27FC236}">
                <a16:creationId xmlns:a16="http://schemas.microsoft.com/office/drawing/2014/main" id="{55D7B19A-A7B1-46CF-917F-09F963B2C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7D3927-0506-4E4C-A38A-29A2CEF4A4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FD243-FADC-495C-9B9A-6681E95B173B}" type="slidenum">
              <a:rPr lang="en-US" smtClean="0"/>
              <a:t>‹#›</a:t>
            </a:fld>
            <a:endParaRPr lang="en-US"/>
          </a:p>
        </p:txBody>
      </p:sp>
    </p:spTree>
    <p:extLst>
      <p:ext uri="{BB962C8B-B14F-4D97-AF65-F5344CB8AC3E}">
        <p14:creationId xmlns:p14="http://schemas.microsoft.com/office/powerpoint/2010/main" val="415353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d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06107l3fv.1106.y.https.library.eb.co.uk.mplbci.ekb.eg/levels/adult/article/natural-gas/110439" TargetMode="External"/><Relationship Id="rId2" Type="http://schemas.openxmlformats.org/officeDocument/2006/relationships/hyperlink" Target="http://06107l3fv.1106.y.https.library.eb.co.uk.mplbci.ekb.eg/levels/adult/article/coal/110442"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www.hindawi.com/journals/abb/2017/8504638/tab1/" TargetMode="External"/><Relationship Id="rId2" Type="http://schemas.openxmlformats.org/officeDocument/2006/relationships/hyperlink" Target="https://www.hindawi.com/journals/abb/2017/8504638/fig2/" TargetMode="Externa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hindawi.com/journals/abb/2017/8504638/fig3/"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hindawi.com/journals/abb/2017/8504638/fig4/"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hindawi.com/journals/abb/2017/8504638/tab2/"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hindawi.com/journals/abb/2017/8504638/#EEq1" TargetMode="External"/><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www.hindawi.com/journals/abb/2017/8504638/fig7/#b" TargetMode="External"/><Relationship Id="rId5" Type="http://schemas.openxmlformats.org/officeDocument/2006/relationships/hyperlink" Target="https://www.hindawi.com/journals/abb/2017/8504638/fig7/#a" TargetMode="External"/><Relationship Id="rId4" Type="http://schemas.openxmlformats.org/officeDocument/2006/relationships/hyperlink" Target="https://www.hindawi.com/journals/abb/2017/8504638/fig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0" y="259081"/>
            <a:ext cx="9144000" cy="975360"/>
          </a:xfrm>
        </p:spPr>
        <p:txBody>
          <a:bodyPr/>
          <a:lstStyle/>
          <a:p>
            <a:pPr algn="l"/>
            <a:r>
              <a:rPr lang="en-US" dirty="0"/>
              <a:t>Main Components</a:t>
            </a:r>
          </a:p>
        </p:txBody>
      </p:sp>
      <p:sp>
        <p:nvSpPr>
          <p:cNvPr id="4" name="Subtitle 3"/>
          <p:cNvSpPr>
            <a:spLocks noGrp="1"/>
          </p:cNvSpPr>
          <p:nvPr>
            <p:ph type="subTitle" idx="1"/>
          </p:nvPr>
        </p:nvSpPr>
        <p:spPr>
          <a:xfrm>
            <a:off x="1524000" y="1874520"/>
            <a:ext cx="9144000" cy="3794760"/>
          </a:xfrm>
        </p:spPr>
        <p:txBody>
          <a:bodyPr>
            <a:normAutofit fontScale="92500" lnSpcReduction="10000"/>
          </a:bodyPr>
          <a:lstStyle/>
          <a:p>
            <a:pPr marL="342900" indent="-342900" algn="l">
              <a:buFont typeface="Arial" panose="020B0604020202020204" pitchFamily="34" charset="0"/>
              <a:buChar char="•"/>
            </a:pPr>
            <a:r>
              <a:rPr lang="en-US" sz="3600" dirty="0"/>
              <a:t>Rotor</a:t>
            </a:r>
          </a:p>
          <a:p>
            <a:pPr algn="l"/>
            <a:endParaRPr lang="en-US" sz="3600" dirty="0"/>
          </a:p>
          <a:p>
            <a:pPr marL="342900" indent="-342900" algn="l">
              <a:buFont typeface="Arial" panose="020B0604020202020204" pitchFamily="34" charset="0"/>
              <a:buChar char="•"/>
            </a:pPr>
            <a:r>
              <a:rPr lang="en-US" sz="3600" dirty="0"/>
              <a:t>Nacelle</a:t>
            </a:r>
          </a:p>
          <a:p>
            <a:pPr algn="l"/>
            <a:endParaRPr lang="en-US" sz="3600" dirty="0"/>
          </a:p>
          <a:p>
            <a:pPr marL="342900" indent="-342900" algn="l">
              <a:buFont typeface="Arial" panose="020B0604020202020204" pitchFamily="34" charset="0"/>
              <a:buChar char="•"/>
            </a:pPr>
            <a:r>
              <a:rPr lang="en-US" sz="3600" dirty="0"/>
              <a:t>Tower</a:t>
            </a:r>
          </a:p>
          <a:p>
            <a:pPr algn="l"/>
            <a:endParaRPr lang="en-US" sz="3600" dirty="0"/>
          </a:p>
          <a:p>
            <a:pPr marL="342900" indent="-342900" algn="l">
              <a:buFont typeface="Arial" panose="020B0604020202020204" pitchFamily="34" charset="0"/>
              <a:buChar char="•"/>
            </a:pPr>
            <a:r>
              <a:rPr lang="en-US" sz="3600" dirty="0"/>
              <a:t>Foundation</a:t>
            </a:r>
          </a:p>
        </p:txBody>
      </p:sp>
    </p:spTree>
    <p:extLst>
      <p:ext uri="{BB962C8B-B14F-4D97-AF65-F5344CB8AC3E}">
        <p14:creationId xmlns:p14="http://schemas.microsoft.com/office/powerpoint/2010/main" val="268172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Power and power coefficient</a:t>
            </a:r>
          </a:p>
        </p:txBody>
      </p:sp>
      <p:sp>
        <p:nvSpPr>
          <p:cNvPr id="3" name="Content Placeholder 2"/>
          <p:cNvSpPr>
            <a:spLocks noGrp="1"/>
          </p:cNvSpPr>
          <p:nvPr>
            <p:ph idx="1"/>
          </p:nvPr>
        </p:nvSpPr>
        <p:spPr/>
        <p:txBody>
          <a:bodyPr/>
          <a:lstStyle/>
          <a:p>
            <a:r>
              <a:rPr lang="en-US" dirty="0"/>
              <a:t>The power available from wind for a vertical axis wind turbine can be found from the following formula: </a:t>
            </a:r>
            <a:br>
              <a:rPr lang="en-US" dirty="0"/>
            </a:br>
            <a:br>
              <a:rPr lang="en-US" dirty="0"/>
            </a:br>
            <a:r>
              <a:rPr lang="en-US" dirty="0"/>
              <a:t>P</a:t>
            </a:r>
            <a:r>
              <a:rPr lang="en-US" baseline="-25000" dirty="0"/>
              <a:t>w</a:t>
            </a:r>
            <a:r>
              <a:rPr lang="en-US" dirty="0"/>
              <a:t> = ½ S ρ V</a:t>
            </a:r>
            <a:r>
              <a:rPr lang="en-US" baseline="-25000" dirty="0"/>
              <a:t>o</a:t>
            </a:r>
            <a:r>
              <a:rPr lang="en-US" baseline="30000" dirty="0"/>
              <a:t>3</a:t>
            </a:r>
            <a:r>
              <a:rPr lang="en-US" dirty="0"/>
              <a:t>     where:</a:t>
            </a:r>
            <a:br>
              <a:rPr lang="en-US" dirty="0"/>
            </a:br>
            <a:br>
              <a:rPr lang="en-US" dirty="0"/>
            </a:br>
            <a:r>
              <a:rPr lang="en-US" dirty="0"/>
              <a:t>Vo is the velocity of the wind [m/s] </a:t>
            </a:r>
            <a:br>
              <a:rPr lang="en-US" dirty="0"/>
            </a:br>
            <a:r>
              <a:rPr lang="en-US" dirty="0"/>
              <a:t>ρ is the air density [kg/m3 ], the reference density used its standard sea level value (1.225 kg/m^3 at 15ºC), </a:t>
            </a:r>
            <a:br>
              <a:rPr lang="en-US" dirty="0"/>
            </a:br>
            <a:r>
              <a:rPr lang="en-US" dirty="0"/>
              <a:t>for other values from the source (Aerospaceweb.org, 2005). </a:t>
            </a:r>
            <a:br>
              <a:rPr lang="en-US" dirty="0"/>
            </a:br>
            <a:r>
              <a:rPr lang="en-US" dirty="0"/>
              <a:t> </a:t>
            </a:r>
          </a:p>
        </p:txBody>
      </p:sp>
    </p:spTree>
    <p:extLst>
      <p:ext uri="{BB962C8B-B14F-4D97-AF65-F5344CB8AC3E}">
        <p14:creationId xmlns:p14="http://schemas.microsoft.com/office/powerpoint/2010/main" val="4936615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60E353-297E-4FBD-B134-A75DA35E7B37}"/>
              </a:ext>
            </a:extLst>
          </p:cNvPr>
          <p:cNvSpPr>
            <a:spLocks noGrp="1"/>
          </p:cNvSpPr>
          <p:nvPr>
            <p:ph idx="1"/>
          </p:nvPr>
        </p:nvSpPr>
        <p:spPr>
          <a:xfrm>
            <a:off x="793102" y="877078"/>
            <a:ext cx="10560698" cy="5299885"/>
          </a:xfrm>
        </p:spPr>
        <p:txBody>
          <a:bodyPr/>
          <a:lstStyle/>
          <a:p>
            <a:r>
              <a:rPr lang="en-US" dirty="0"/>
              <a:t>The </a:t>
            </a:r>
            <a:r>
              <a:rPr lang="en-US" dirty="0" err="1"/>
              <a:t>aerofoil</a:t>
            </a:r>
            <a:r>
              <a:rPr lang="en-US" dirty="0"/>
              <a:t> </a:t>
            </a:r>
            <a:r>
              <a:rPr lang="en-US" dirty="0" err="1"/>
              <a:t>behaviour</a:t>
            </a:r>
            <a:r>
              <a:rPr lang="en-US" dirty="0"/>
              <a:t> of the wind turbine can be divided </a:t>
            </a:r>
            <a:r>
              <a:rPr lang="en-US" dirty="0">
                <a:highlight>
                  <a:srgbClr val="FFFF00"/>
                </a:highlight>
              </a:rPr>
              <a:t>into three ﬂow domains</a:t>
            </a:r>
            <a:r>
              <a:rPr lang="en-US" dirty="0"/>
              <a:t>, such as the </a:t>
            </a:r>
            <a:r>
              <a:rPr lang="en-US" dirty="0">
                <a:solidFill>
                  <a:srgbClr val="FF0000"/>
                </a:solidFill>
              </a:rPr>
              <a:t>attached ﬂow reign</a:t>
            </a:r>
            <a:r>
              <a:rPr lang="en-US" dirty="0"/>
              <a:t>, the </a:t>
            </a:r>
            <a:r>
              <a:rPr lang="en-US" dirty="0">
                <a:solidFill>
                  <a:srgbClr val="FF0000"/>
                </a:solidFill>
              </a:rPr>
              <a:t>high lift/stall development reign</a:t>
            </a:r>
            <a:r>
              <a:rPr lang="en-US" dirty="0"/>
              <a:t> and </a:t>
            </a:r>
            <a:r>
              <a:rPr lang="en-US" dirty="0">
                <a:solidFill>
                  <a:srgbClr val="FF0000"/>
                </a:solidFill>
              </a:rPr>
              <a:t>the ﬂat plate fully stalled reign </a:t>
            </a:r>
            <a:r>
              <a:rPr lang="en-US" dirty="0"/>
              <a:t>.</a:t>
            </a:r>
          </a:p>
          <a:p>
            <a:pPr marL="0" indent="0">
              <a:buNone/>
            </a:pPr>
            <a:endParaRPr lang="en-US" dirty="0">
              <a:solidFill>
                <a:srgbClr val="FF0000"/>
              </a:solidFill>
            </a:endParaRPr>
          </a:p>
          <a:p>
            <a:r>
              <a:rPr lang="en-US" dirty="0"/>
              <a:t>As demonstrated by many </a:t>
            </a:r>
            <a:r>
              <a:rPr lang="en-US" dirty="0" err="1"/>
              <a:t>researchers,all</a:t>
            </a:r>
            <a:r>
              <a:rPr lang="en-US" dirty="0"/>
              <a:t> </a:t>
            </a:r>
            <a:r>
              <a:rPr lang="en-US" dirty="0">
                <a:solidFill>
                  <a:srgbClr val="FF0000"/>
                </a:solidFill>
              </a:rPr>
              <a:t>RANS models lack the ability to model stall at high wind speeds</a:t>
            </a:r>
          </a:p>
          <a:p>
            <a:pPr marL="0" indent="0">
              <a:buNone/>
            </a:pPr>
            <a:endParaRPr lang="en-US" dirty="0">
              <a:solidFill>
                <a:srgbClr val="FF0000"/>
              </a:solidFill>
            </a:endParaRPr>
          </a:p>
          <a:p>
            <a:pPr marL="0" indent="0">
              <a:buNone/>
            </a:pPr>
            <a:endParaRPr lang="en-US" dirty="0"/>
          </a:p>
        </p:txBody>
      </p:sp>
    </p:spTree>
    <p:extLst>
      <p:ext uri="{BB962C8B-B14F-4D97-AF65-F5344CB8AC3E}">
        <p14:creationId xmlns:p14="http://schemas.microsoft.com/office/powerpoint/2010/main" val="3332966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B490F-1D7E-4320-9DCF-2640E7A70C15}"/>
              </a:ext>
            </a:extLst>
          </p:cNvPr>
          <p:cNvSpPr>
            <a:spLocks noGrp="1"/>
          </p:cNvSpPr>
          <p:nvPr>
            <p:ph type="ctrTitle"/>
          </p:nvPr>
        </p:nvSpPr>
        <p:spPr/>
        <p:txBody>
          <a:bodyPr/>
          <a:lstStyle/>
          <a:p>
            <a:r>
              <a:rPr lang="en-US" dirty="0"/>
              <a:t>Finite element method</a:t>
            </a:r>
          </a:p>
        </p:txBody>
      </p:sp>
    </p:spTree>
    <p:extLst>
      <p:ext uri="{BB962C8B-B14F-4D97-AF65-F5344CB8AC3E}">
        <p14:creationId xmlns:p14="http://schemas.microsoft.com/office/powerpoint/2010/main" val="30713356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B08D7-7F74-4F8D-A82E-365D5915880B}"/>
              </a:ext>
            </a:extLst>
          </p:cNvPr>
          <p:cNvSpPr>
            <a:spLocks noGrp="1"/>
          </p:cNvSpPr>
          <p:nvPr>
            <p:ph type="ctrTitle"/>
          </p:nvPr>
        </p:nvSpPr>
        <p:spPr/>
        <p:txBody>
          <a:bodyPr/>
          <a:lstStyle/>
          <a:p>
            <a:r>
              <a:rPr lang="en-US" dirty="0"/>
              <a:t>Fluid structure interaction</a:t>
            </a:r>
          </a:p>
        </p:txBody>
      </p:sp>
    </p:spTree>
    <p:extLst>
      <p:ext uri="{BB962C8B-B14F-4D97-AF65-F5344CB8AC3E}">
        <p14:creationId xmlns:p14="http://schemas.microsoft.com/office/powerpoint/2010/main" val="899241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3800" y="2819400"/>
            <a:ext cx="4724400" cy="609600"/>
          </a:xfrm>
        </p:spPr>
        <p:txBody>
          <a:bodyPr>
            <a:normAutofit/>
          </a:bodyPr>
          <a:lstStyle/>
          <a:p>
            <a:pPr algn="ctr"/>
            <a:r>
              <a:rPr lang="en-US" sz="3200" dirty="0">
                <a:solidFill>
                  <a:schemeClr val="tx2">
                    <a:lumMod val="75000"/>
                  </a:schemeClr>
                </a:solidFill>
                <a:latin typeface="Arial" pitchFamily="34" charset="0"/>
                <a:cs typeface="Arial" pitchFamily="34" charset="0"/>
              </a:rPr>
              <a:t>Wind Turbine Gearbox</a:t>
            </a:r>
          </a:p>
        </p:txBody>
      </p:sp>
    </p:spTree>
    <p:extLst>
      <p:ext uri="{BB962C8B-B14F-4D97-AF65-F5344CB8AC3E}">
        <p14:creationId xmlns:p14="http://schemas.microsoft.com/office/powerpoint/2010/main" val="24730471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926" y="2895600"/>
            <a:ext cx="6888148" cy="3822560"/>
          </a:xfrm>
          <a:prstGeom prst="rect">
            <a:avLst/>
          </a:prstGeom>
        </p:spPr>
      </p:pic>
      <p:sp>
        <p:nvSpPr>
          <p:cNvPr id="2" name="Title 1"/>
          <p:cNvSpPr>
            <a:spLocks noGrp="1"/>
          </p:cNvSpPr>
          <p:nvPr>
            <p:ph type="title"/>
          </p:nvPr>
        </p:nvSpPr>
        <p:spPr>
          <a:xfrm>
            <a:off x="4953000" y="457200"/>
            <a:ext cx="2286000" cy="990600"/>
          </a:xfrm>
        </p:spPr>
        <p:txBody>
          <a:bodyPr>
            <a:normAutofit fontScale="90000"/>
          </a:bodyPr>
          <a:lstStyle/>
          <a:p>
            <a:r>
              <a:rPr lang="en-US" i="1" u="sng" dirty="0">
                <a:solidFill>
                  <a:schemeClr val="tx2">
                    <a:lumMod val="75000"/>
                  </a:schemeClr>
                </a:solidFill>
                <a:latin typeface="Arial" pitchFamily="34" charset="0"/>
                <a:cs typeface="Arial" pitchFamily="34" charset="0"/>
              </a:rPr>
              <a:t>Gearbox</a:t>
            </a:r>
          </a:p>
        </p:txBody>
      </p:sp>
      <p:sp>
        <p:nvSpPr>
          <p:cNvPr id="3" name="Content Placeholder 2"/>
          <p:cNvSpPr>
            <a:spLocks noGrp="1"/>
          </p:cNvSpPr>
          <p:nvPr>
            <p:ph idx="1"/>
          </p:nvPr>
        </p:nvSpPr>
        <p:spPr>
          <a:xfrm>
            <a:off x="1981200" y="1447800"/>
            <a:ext cx="8229600" cy="2133600"/>
          </a:xfrm>
        </p:spPr>
        <p:txBody>
          <a:bodyPr/>
          <a:lstStyle/>
          <a:p>
            <a:pPr marL="0" indent="0" algn="ctr">
              <a:buNone/>
            </a:pPr>
            <a:r>
              <a:rPr lang="en-US" dirty="0">
                <a:solidFill>
                  <a:schemeClr val="accent1">
                    <a:lumMod val="50000"/>
                  </a:schemeClr>
                </a:solidFill>
                <a:latin typeface="Arial" pitchFamily="34" charset="0"/>
                <a:cs typeface="Arial" pitchFamily="34" charset="0"/>
              </a:rPr>
              <a:t>Gearboxes in wind power transform slow speed, high torque wind turbine rotation to higher speed required by the generator, which converts the mechanical power to electricity.</a:t>
            </a:r>
          </a:p>
        </p:txBody>
      </p:sp>
    </p:spTree>
    <p:extLst>
      <p:ext uri="{BB962C8B-B14F-4D97-AF65-F5344CB8AC3E}">
        <p14:creationId xmlns:p14="http://schemas.microsoft.com/office/powerpoint/2010/main" val="15530708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0" y="533400"/>
            <a:ext cx="4953000" cy="990600"/>
          </a:xfrm>
        </p:spPr>
        <p:txBody>
          <a:bodyPr>
            <a:normAutofit fontScale="90000"/>
          </a:bodyPr>
          <a:lstStyle/>
          <a:p>
            <a:r>
              <a:rPr lang="en-US" i="1" u="sng" dirty="0">
                <a:solidFill>
                  <a:schemeClr val="tx2">
                    <a:lumMod val="75000"/>
                  </a:schemeClr>
                </a:solidFill>
                <a:latin typeface="Arial" pitchFamily="34" charset="0"/>
                <a:cs typeface="Arial" pitchFamily="34" charset="0"/>
              </a:rPr>
              <a:t>Gearbox Components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2066925"/>
            <a:ext cx="5384800" cy="4038600"/>
          </a:xfrm>
          <a:prstGeom prst="rect">
            <a:avLst/>
          </a:prstGeom>
        </p:spPr>
      </p:pic>
      <p:sp>
        <p:nvSpPr>
          <p:cNvPr id="5" name="TextBox 4"/>
          <p:cNvSpPr txBox="1"/>
          <p:nvPr/>
        </p:nvSpPr>
        <p:spPr>
          <a:xfrm>
            <a:off x="1600200" y="2413339"/>
            <a:ext cx="3505200" cy="2031325"/>
          </a:xfrm>
          <a:prstGeom prst="rect">
            <a:avLst/>
          </a:prstGeom>
          <a:noFill/>
        </p:spPr>
        <p:txBody>
          <a:bodyPr wrap="square" rtlCol="0">
            <a:spAutoFit/>
          </a:bodyPr>
          <a:lstStyle/>
          <a:p>
            <a:r>
              <a:rPr lang="en-US" dirty="0">
                <a:solidFill>
                  <a:schemeClr val="accent1">
                    <a:lumMod val="50000"/>
                  </a:schemeClr>
                </a:solidFill>
              </a:rPr>
              <a:t>Gearbox used in a wind turbine is a planetary type, which has 3 main components:</a:t>
            </a:r>
          </a:p>
          <a:p>
            <a:pPr marL="285750" indent="-285750">
              <a:buFont typeface="Arial" pitchFamily="34" charset="0"/>
              <a:buChar char="•"/>
            </a:pPr>
            <a:r>
              <a:rPr lang="en-US" dirty="0">
                <a:solidFill>
                  <a:schemeClr val="accent1">
                    <a:lumMod val="50000"/>
                  </a:schemeClr>
                </a:solidFill>
              </a:rPr>
              <a:t>The sun gear (central gear)</a:t>
            </a:r>
          </a:p>
          <a:p>
            <a:pPr marL="285750" indent="-285750">
              <a:buFont typeface="Arial" pitchFamily="34" charset="0"/>
              <a:buChar char="•"/>
            </a:pPr>
            <a:r>
              <a:rPr lang="en-US" dirty="0">
                <a:solidFill>
                  <a:schemeClr val="accent1">
                    <a:lumMod val="50000"/>
                  </a:schemeClr>
                </a:solidFill>
              </a:rPr>
              <a:t>The planet gears and the planet gears' carrier</a:t>
            </a:r>
          </a:p>
          <a:p>
            <a:pPr marL="285750" indent="-285750">
              <a:buFont typeface="Arial" pitchFamily="34" charset="0"/>
              <a:buChar char="•"/>
            </a:pPr>
            <a:r>
              <a:rPr lang="en-US" dirty="0">
                <a:solidFill>
                  <a:schemeClr val="accent1">
                    <a:lumMod val="50000"/>
                  </a:schemeClr>
                </a:solidFill>
              </a:rPr>
              <a:t>The ring gear</a:t>
            </a:r>
          </a:p>
        </p:txBody>
      </p:sp>
    </p:spTree>
    <p:extLst>
      <p:ext uri="{BB962C8B-B14F-4D97-AF65-F5344CB8AC3E}">
        <p14:creationId xmlns:p14="http://schemas.microsoft.com/office/powerpoint/2010/main" val="8178656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895600" y="400050"/>
            <a:ext cx="6248400" cy="914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u="sng" dirty="0">
                <a:solidFill>
                  <a:schemeClr val="tx2">
                    <a:lumMod val="75000"/>
                  </a:schemeClr>
                </a:solidFill>
              </a:rPr>
              <a:t>Gear Ratio Calculations</a:t>
            </a:r>
          </a:p>
        </p:txBody>
      </p:sp>
      <p:pic>
        <p:nvPicPr>
          <p:cNvPr id="4" name="Picture 3" descr="https://sc01.alicdn.com/kf/HTB10mkTnsbI8KJjy1zd762e1VXaP/227828896/HTB10mkTnsbI8KJjy1zd762e1VXaP.png"/>
          <p:cNvPicPr/>
          <p:nvPr/>
        </p:nvPicPr>
        <p:blipFill>
          <a:blip r:embed="rId3">
            <a:extLst>
              <a:ext uri="{28A0092B-C50C-407E-A947-70E740481C1C}">
                <a14:useLocalDpi xmlns:a14="http://schemas.microsoft.com/office/drawing/2010/main" val="0"/>
              </a:ext>
            </a:extLst>
          </a:blip>
          <a:srcRect/>
          <a:stretch>
            <a:fillRect/>
          </a:stretch>
        </p:blipFill>
        <p:spPr bwMode="auto">
          <a:xfrm>
            <a:off x="5772150" y="1914526"/>
            <a:ext cx="4495800" cy="4025901"/>
          </a:xfrm>
          <a:prstGeom prst="rect">
            <a:avLst/>
          </a:prstGeom>
          <a:noFill/>
          <a:ln>
            <a:noFill/>
          </a:ln>
        </p:spPr>
      </p:pic>
      <p:sp>
        <p:nvSpPr>
          <p:cNvPr id="6" name="TextBox 5"/>
          <p:cNvSpPr txBox="1"/>
          <p:nvPr/>
        </p:nvSpPr>
        <p:spPr>
          <a:xfrm>
            <a:off x="1552575" y="1914525"/>
            <a:ext cx="4191000" cy="3970318"/>
          </a:xfrm>
          <a:prstGeom prst="rect">
            <a:avLst/>
          </a:prstGeom>
          <a:noFill/>
        </p:spPr>
        <p:txBody>
          <a:bodyPr wrap="square" rtlCol="0">
            <a:spAutoFit/>
          </a:bodyPr>
          <a:lstStyle/>
          <a:p>
            <a:endParaRPr lang="en-US" dirty="0"/>
          </a:p>
          <a:p>
            <a:r>
              <a:rPr lang="en-US" dirty="0">
                <a:solidFill>
                  <a:schemeClr val="accent1">
                    <a:lumMod val="50000"/>
                  </a:schemeClr>
                </a:solidFill>
              </a:rPr>
              <a:t>R: Number of teeth in ring gear</a:t>
            </a:r>
          </a:p>
          <a:p>
            <a:r>
              <a:rPr lang="en-US" dirty="0">
                <a:solidFill>
                  <a:schemeClr val="accent1">
                    <a:lumMod val="50000"/>
                  </a:schemeClr>
                </a:solidFill>
              </a:rPr>
              <a:t>S: Number of teeth in sun (middle) gear</a:t>
            </a:r>
          </a:p>
          <a:p>
            <a:r>
              <a:rPr lang="en-US" dirty="0">
                <a:solidFill>
                  <a:schemeClr val="accent1">
                    <a:lumMod val="50000"/>
                  </a:schemeClr>
                </a:solidFill>
              </a:rPr>
              <a:t>P: Number of teeth in planet gears</a:t>
            </a:r>
          </a:p>
          <a:p>
            <a:endParaRPr lang="en-US" dirty="0">
              <a:solidFill>
                <a:schemeClr val="accent1">
                  <a:lumMod val="50000"/>
                </a:schemeClr>
              </a:solidFill>
            </a:endParaRPr>
          </a:p>
          <a:p>
            <a:r>
              <a:rPr lang="en-US" u="sng" dirty="0">
                <a:solidFill>
                  <a:schemeClr val="accent1">
                    <a:lumMod val="50000"/>
                  </a:schemeClr>
                </a:solidFill>
              </a:rPr>
              <a:t>Constraints: </a:t>
            </a:r>
          </a:p>
          <a:p>
            <a:endParaRPr lang="en-US" u="sng" dirty="0">
              <a:solidFill>
                <a:schemeClr val="accent1">
                  <a:lumMod val="50000"/>
                </a:schemeClr>
              </a:solidFill>
            </a:endParaRPr>
          </a:p>
          <a:p>
            <a:pPr marL="285750" indent="-285750">
              <a:buFont typeface="Courier New" pitchFamily="49" charset="0"/>
              <a:buChar char="o"/>
            </a:pPr>
            <a:r>
              <a:rPr lang="en-US" dirty="0">
                <a:solidFill>
                  <a:schemeClr val="accent1">
                    <a:lumMod val="50000"/>
                  </a:schemeClr>
                </a:solidFill>
              </a:rPr>
              <a:t>All teeth have the same pitch or tooth spacing  (to ensure the teeth would mesh) </a:t>
            </a:r>
          </a:p>
          <a:p>
            <a:pPr marL="285750" indent="-285750">
              <a:buFont typeface="Courier New" pitchFamily="49" charset="0"/>
              <a:buChar char="o"/>
            </a:pPr>
            <a:endParaRPr lang="en-US" dirty="0">
              <a:solidFill>
                <a:schemeClr val="accent1">
                  <a:lumMod val="50000"/>
                </a:schemeClr>
              </a:solidFill>
            </a:endParaRPr>
          </a:p>
          <a:p>
            <a:pPr marL="285750" indent="-285750">
              <a:buFont typeface="Courier New" pitchFamily="49" charset="0"/>
              <a:buChar char="o"/>
            </a:pPr>
            <a:r>
              <a:rPr lang="en-US" dirty="0">
                <a:solidFill>
                  <a:schemeClr val="accent1">
                    <a:lumMod val="50000"/>
                  </a:schemeClr>
                </a:solidFill>
              </a:rPr>
              <a:t>R = 2 × P + S</a:t>
            </a:r>
          </a:p>
          <a:p>
            <a:endParaRPr lang="en-US" dirty="0"/>
          </a:p>
          <a:p>
            <a:r>
              <a:rPr lang="en-US" dirty="0"/>
              <a:t>    </a:t>
            </a:r>
          </a:p>
        </p:txBody>
      </p:sp>
    </p:spTree>
    <p:extLst>
      <p:ext uri="{BB962C8B-B14F-4D97-AF65-F5344CB8AC3E}">
        <p14:creationId xmlns:p14="http://schemas.microsoft.com/office/powerpoint/2010/main" val="724314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oodgears.ca/gear/planeta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1" y="1914526"/>
            <a:ext cx="3419475" cy="33623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2895600" y="400050"/>
            <a:ext cx="6248400" cy="914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u="sng" dirty="0">
                <a:solidFill>
                  <a:schemeClr val="tx2">
                    <a:lumMod val="75000"/>
                  </a:schemeClr>
                </a:solidFill>
              </a:rPr>
              <a:t>Gear Ratio Calculations</a:t>
            </a:r>
          </a:p>
        </p:txBody>
      </p:sp>
      <mc:AlternateContent xmlns:mc="http://schemas.openxmlformats.org/markup-compatibility/2006" xmlns:a14="http://schemas.microsoft.com/office/drawing/2010/main">
        <mc:Choice Requires="a14">
          <p:sp>
            <p:nvSpPr>
              <p:cNvPr id="4" name="TextBox 3"/>
              <p:cNvSpPr txBox="1"/>
              <p:nvPr/>
            </p:nvSpPr>
            <p:spPr>
              <a:xfrm>
                <a:off x="1752600" y="1914525"/>
                <a:ext cx="4191000" cy="4182492"/>
              </a:xfrm>
              <a:prstGeom prst="rect">
                <a:avLst/>
              </a:prstGeom>
              <a:noFill/>
            </p:spPr>
            <p:txBody>
              <a:bodyPr wrap="square" rtlCol="0">
                <a:spAutoFit/>
              </a:bodyPr>
              <a:lstStyle/>
              <a:p>
                <a:r>
                  <a:rPr lang="en-US" dirty="0">
                    <a:solidFill>
                      <a:schemeClr val="accent1">
                        <a:lumMod val="50000"/>
                      </a:schemeClr>
                    </a:solidFill>
                  </a:rPr>
                  <a:t>Tr: Turns of the ring gear</a:t>
                </a:r>
              </a:p>
              <a:p>
                <a:r>
                  <a:rPr lang="en-US" dirty="0" err="1">
                    <a:solidFill>
                      <a:schemeClr val="accent1">
                        <a:lumMod val="50000"/>
                      </a:schemeClr>
                    </a:solidFill>
                  </a:rPr>
                  <a:t>Ts</a:t>
                </a:r>
                <a:r>
                  <a:rPr lang="en-US" dirty="0">
                    <a:solidFill>
                      <a:schemeClr val="accent1">
                        <a:lumMod val="50000"/>
                      </a:schemeClr>
                    </a:solidFill>
                  </a:rPr>
                  <a:t>: Turns of the sun gear</a:t>
                </a:r>
              </a:p>
              <a:p>
                <a:r>
                  <a:rPr lang="en-US" dirty="0">
                    <a:solidFill>
                      <a:schemeClr val="accent1">
                        <a:lumMod val="50000"/>
                      </a:schemeClr>
                    </a:solidFill>
                  </a:rPr>
                  <a:t>Ty: Turns of the planetary gear carrier </a:t>
                </a:r>
              </a:p>
              <a:p>
                <a:endParaRPr lang="en-US" dirty="0">
                  <a:solidFill>
                    <a:schemeClr val="accent1">
                      <a:lumMod val="50000"/>
                    </a:schemeClr>
                  </a:solidFill>
                </a:endParaRPr>
              </a:p>
              <a:p>
                <a:pPr marL="285750" indent="-285750">
                  <a:buFont typeface="Wingdings" pitchFamily="2" charset="2"/>
                  <a:buChar char="q"/>
                </a:pPr>
                <a:r>
                  <a:rPr lang="en-US" dirty="0">
                    <a:solidFill>
                      <a:schemeClr val="accent1">
                        <a:lumMod val="50000"/>
                      </a:schemeClr>
                    </a:solidFill>
                  </a:rPr>
                  <a:t>The turns ratio:</a:t>
                </a:r>
              </a:p>
              <a:p>
                <a:r>
                  <a:rPr lang="en-US" dirty="0">
                    <a:solidFill>
                      <a:schemeClr val="accent1">
                        <a:lumMod val="50000"/>
                      </a:schemeClr>
                    </a:solidFill>
                  </a:rPr>
                  <a:t>  ( R + S ) ×Ty = R × </a:t>
                </a:r>
                <a:r>
                  <a:rPr lang="en-US" dirty="0" err="1">
                    <a:solidFill>
                      <a:schemeClr val="accent1">
                        <a:lumMod val="50000"/>
                      </a:schemeClr>
                    </a:solidFill>
                  </a:rPr>
                  <a:t>Tr</a:t>
                </a:r>
                <a:r>
                  <a:rPr lang="en-US" dirty="0">
                    <a:solidFill>
                      <a:schemeClr val="accent1">
                        <a:lumMod val="50000"/>
                      </a:schemeClr>
                    </a:solidFill>
                  </a:rPr>
                  <a:t> + </a:t>
                </a:r>
                <a:r>
                  <a:rPr lang="en-US" dirty="0" err="1">
                    <a:solidFill>
                      <a:schemeClr val="accent1">
                        <a:lumMod val="50000"/>
                      </a:schemeClr>
                    </a:solidFill>
                  </a:rPr>
                  <a:t>Ts</a:t>
                </a:r>
                <a:r>
                  <a:rPr lang="en-US" dirty="0">
                    <a:solidFill>
                      <a:schemeClr val="accent1">
                        <a:lumMod val="50000"/>
                      </a:schemeClr>
                    </a:solidFill>
                  </a:rPr>
                  <a:t> × S</a:t>
                </a:r>
              </a:p>
              <a:p>
                <a:endParaRPr lang="en-US" dirty="0">
                  <a:solidFill>
                    <a:schemeClr val="accent1">
                      <a:lumMod val="50000"/>
                    </a:schemeClr>
                  </a:solidFill>
                </a:endParaRPr>
              </a:p>
              <a:p>
                <a:pPr marL="285750" indent="-285750">
                  <a:buFont typeface="Wingdings" pitchFamily="2" charset="2"/>
                  <a:buChar char="q"/>
                </a:pPr>
                <a:r>
                  <a:rPr lang="en-US" dirty="0">
                    <a:solidFill>
                      <a:schemeClr val="accent1">
                        <a:lumMod val="50000"/>
                      </a:schemeClr>
                    </a:solidFill>
                  </a:rPr>
                  <a:t>Solving for the carrier Y: </a:t>
                </a:r>
              </a:p>
              <a:p>
                <a:r>
                  <a:rPr lang="en-US" dirty="0">
                    <a:solidFill>
                      <a:schemeClr val="accent1">
                        <a:lumMod val="50000"/>
                      </a:schemeClr>
                    </a:solidFill>
                  </a:rPr>
                  <a:t>  Ty = </a:t>
                </a:r>
                <a14:m>
                  <m:oMath xmlns:m="http://schemas.openxmlformats.org/officeDocument/2006/math">
                    <m:r>
                      <a:rPr lang="en-US" i="1">
                        <a:solidFill>
                          <a:schemeClr val="accent1">
                            <a:lumMod val="50000"/>
                          </a:schemeClr>
                        </a:solidFill>
                        <a:latin typeface="Cambria Math"/>
                      </a:rPr>
                      <m:t>𝑇𝑠</m:t>
                    </m:r>
                    <m:r>
                      <a:rPr lang="en-US" i="1">
                        <a:solidFill>
                          <a:schemeClr val="accent1">
                            <a:lumMod val="50000"/>
                          </a:schemeClr>
                        </a:solidFill>
                        <a:latin typeface="Cambria Math"/>
                      </a:rPr>
                      <m:t> ×</m:t>
                    </m:r>
                    <m:f>
                      <m:fPr>
                        <m:ctrlPr>
                          <a:rPr lang="en-US" i="1">
                            <a:solidFill>
                              <a:schemeClr val="accent1">
                                <a:lumMod val="50000"/>
                              </a:schemeClr>
                            </a:solidFill>
                            <a:latin typeface="Cambria Math" panose="02040503050406030204" pitchFamily="18" charset="0"/>
                            <a:ea typeface="Cambria Math"/>
                          </a:rPr>
                        </m:ctrlPr>
                      </m:fPr>
                      <m:num>
                        <m:r>
                          <a:rPr lang="en-US" i="1">
                            <a:solidFill>
                              <a:schemeClr val="accent1">
                                <a:lumMod val="50000"/>
                              </a:schemeClr>
                            </a:solidFill>
                            <a:latin typeface="Cambria Math"/>
                            <a:ea typeface="Cambria Math"/>
                          </a:rPr>
                          <m:t>𝑠</m:t>
                        </m:r>
                      </m:num>
                      <m:den>
                        <m:r>
                          <a:rPr lang="en-US" i="1">
                            <a:solidFill>
                              <a:schemeClr val="accent1">
                                <a:lumMod val="50000"/>
                              </a:schemeClr>
                            </a:solidFill>
                            <a:latin typeface="Cambria Math"/>
                            <a:ea typeface="Cambria Math"/>
                          </a:rPr>
                          <m:t>𝑅</m:t>
                        </m:r>
                        <m:r>
                          <a:rPr lang="en-US" i="1">
                            <a:solidFill>
                              <a:schemeClr val="accent1">
                                <a:lumMod val="50000"/>
                              </a:schemeClr>
                            </a:solidFill>
                            <a:latin typeface="Cambria Math"/>
                            <a:ea typeface="Cambria Math"/>
                          </a:rPr>
                          <m:t>+</m:t>
                        </m:r>
                        <m:r>
                          <a:rPr lang="en-US" i="1">
                            <a:solidFill>
                              <a:schemeClr val="accent1">
                                <a:lumMod val="50000"/>
                              </a:schemeClr>
                            </a:solidFill>
                            <a:latin typeface="Cambria Math"/>
                            <a:ea typeface="Cambria Math"/>
                          </a:rPr>
                          <m:t>𝑆</m:t>
                        </m:r>
                      </m:den>
                    </m:f>
                  </m:oMath>
                </a14:m>
                <a:endParaRPr lang="en-US" dirty="0">
                  <a:solidFill>
                    <a:schemeClr val="accent1">
                      <a:lumMod val="50000"/>
                    </a:schemeClr>
                  </a:solidFill>
                  <a:ea typeface="Cambria Math"/>
                </a:endParaRPr>
              </a:p>
              <a:p>
                <a:endParaRPr lang="en-US" dirty="0">
                  <a:solidFill>
                    <a:schemeClr val="accent1">
                      <a:lumMod val="50000"/>
                    </a:schemeClr>
                  </a:solidFill>
                  <a:ea typeface="Cambria Math"/>
                </a:endParaRPr>
              </a:p>
              <a:p>
                <a:pPr marL="285750" indent="-285750">
                  <a:buFont typeface="Wingdings" pitchFamily="2" charset="2"/>
                  <a:buChar char="q"/>
                </a:pPr>
                <a:r>
                  <a:rPr lang="en-US" dirty="0">
                    <a:solidFill>
                      <a:schemeClr val="accent1">
                        <a:lumMod val="50000"/>
                      </a:schemeClr>
                    </a:solidFill>
                    <a:ea typeface="Cambria Math"/>
                  </a:rPr>
                  <a:t>Gear Ratio:  </a:t>
                </a:r>
                <a14:m>
                  <m:oMath xmlns:m="http://schemas.openxmlformats.org/officeDocument/2006/math">
                    <m:f>
                      <m:fPr>
                        <m:ctrlPr>
                          <a:rPr lang="en-US" i="1">
                            <a:solidFill>
                              <a:schemeClr val="accent1">
                                <a:lumMod val="50000"/>
                              </a:schemeClr>
                            </a:solidFill>
                            <a:latin typeface="Cambria Math" panose="02040503050406030204" pitchFamily="18" charset="0"/>
                            <a:ea typeface="Cambria Math"/>
                          </a:rPr>
                        </m:ctrlPr>
                      </m:fPr>
                      <m:num>
                        <m:r>
                          <a:rPr lang="en-US" i="1">
                            <a:solidFill>
                              <a:schemeClr val="accent1">
                                <a:lumMod val="50000"/>
                              </a:schemeClr>
                            </a:solidFill>
                            <a:latin typeface="Cambria Math"/>
                            <a:ea typeface="Cambria Math"/>
                          </a:rPr>
                          <m:t>𝑆</m:t>
                        </m:r>
                      </m:num>
                      <m:den>
                        <m:r>
                          <a:rPr lang="en-US" i="1">
                            <a:solidFill>
                              <a:schemeClr val="accent1">
                                <a:lumMod val="50000"/>
                              </a:schemeClr>
                            </a:solidFill>
                            <a:latin typeface="Cambria Math"/>
                            <a:ea typeface="Cambria Math"/>
                          </a:rPr>
                          <m:t>𝑅</m:t>
                        </m:r>
                        <m:r>
                          <a:rPr lang="en-US" i="1">
                            <a:solidFill>
                              <a:schemeClr val="accent1">
                                <a:lumMod val="50000"/>
                              </a:schemeClr>
                            </a:solidFill>
                            <a:latin typeface="Cambria Math"/>
                            <a:ea typeface="Cambria Math"/>
                          </a:rPr>
                          <m:t>+</m:t>
                        </m:r>
                        <m:r>
                          <a:rPr lang="en-US" i="1">
                            <a:solidFill>
                              <a:schemeClr val="accent1">
                                <a:lumMod val="50000"/>
                              </a:schemeClr>
                            </a:solidFill>
                            <a:latin typeface="Cambria Math"/>
                            <a:ea typeface="Cambria Math"/>
                          </a:rPr>
                          <m:t>𝑆</m:t>
                        </m:r>
                      </m:den>
                    </m:f>
                  </m:oMath>
                </a14:m>
                <a:endParaRPr lang="en-US" dirty="0">
                  <a:solidFill>
                    <a:schemeClr val="accent1">
                      <a:lumMod val="50000"/>
                    </a:schemeClr>
                  </a:solidFill>
                  <a:ea typeface="Cambria Math"/>
                </a:endParaRPr>
              </a:p>
              <a:p>
                <a:endParaRPr lang="en-US" dirty="0">
                  <a:solidFill>
                    <a:schemeClr val="accent1">
                      <a:lumMod val="50000"/>
                    </a:schemeClr>
                  </a:solidFill>
                  <a:ea typeface="Cambria Math"/>
                </a:endParaRPr>
              </a:p>
              <a:p>
                <a:endParaRPr lang="en-US" dirty="0">
                  <a:solidFill>
                    <a:schemeClr val="accent1">
                      <a:lumMod val="50000"/>
                    </a:schemeClr>
                  </a:solidFill>
                </a:endParaRPr>
              </a:p>
              <a:p>
                <a:r>
                  <a:rPr lang="en-US" dirty="0">
                    <a:solidFill>
                      <a:schemeClr val="accent1">
                        <a:lumMod val="50000"/>
                      </a:schemeClr>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1752600" y="1914525"/>
                <a:ext cx="4191000" cy="4182492"/>
              </a:xfrm>
              <a:prstGeom prst="rect">
                <a:avLst/>
              </a:prstGeom>
              <a:blipFill>
                <a:blip r:embed="rId3"/>
                <a:stretch>
                  <a:fillRect l="-1310" t="-729"/>
                </a:stretch>
              </a:blipFill>
            </p:spPr>
            <p:txBody>
              <a:bodyPr/>
              <a:lstStyle/>
              <a:p>
                <a:r>
                  <a:rPr lang="en-US">
                    <a:noFill/>
                  </a:rPr>
                  <a:t> </a:t>
                </a:r>
              </a:p>
            </p:txBody>
          </p:sp>
        </mc:Fallback>
      </mc:AlternateContent>
    </p:spTree>
    <p:extLst>
      <p:ext uri="{BB962C8B-B14F-4D97-AF65-F5344CB8AC3E}">
        <p14:creationId xmlns:p14="http://schemas.microsoft.com/office/powerpoint/2010/main" val="3225032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5924551" y="124211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br>
              <a:rPr lang="en-US">
                <a:latin typeface="Arial" charset="0"/>
                <a:cs typeface="Arial" charset="0"/>
              </a:rPr>
            </a:br>
            <a:endParaRPr lang="en-US">
              <a:latin typeface="Arial" charset="0"/>
              <a:cs typeface="Arial" charset="0"/>
            </a:endParaRPr>
          </a:p>
        </p:txBody>
      </p:sp>
      <p:sp>
        <p:nvSpPr>
          <p:cNvPr id="7" name="Title 1"/>
          <p:cNvSpPr txBox="1">
            <a:spLocks/>
          </p:cNvSpPr>
          <p:nvPr/>
        </p:nvSpPr>
        <p:spPr>
          <a:xfrm>
            <a:off x="2095500" y="438150"/>
            <a:ext cx="8001000" cy="14287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u="sng" dirty="0">
                <a:solidFill>
                  <a:schemeClr val="tx2">
                    <a:lumMod val="75000"/>
                  </a:schemeClr>
                </a:solidFill>
              </a:rPr>
              <a:t>Planetary Gear Suppliers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9914" y="1400175"/>
            <a:ext cx="5852172" cy="3115062"/>
          </a:xfrm>
          <a:prstGeom prst="rect">
            <a:avLst/>
          </a:prstGeom>
        </p:spPr>
      </p:pic>
      <p:sp>
        <p:nvSpPr>
          <p:cNvPr id="9" name="TextBox 8"/>
          <p:cNvSpPr txBox="1"/>
          <p:nvPr/>
        </p:nvSpPr>
        <p:spPr>
          <a:xfrm>
            <a:off x="2743200" y="4933950"/>
            <a:ext cx="7467600" cy="923330"/>
          </a:xfrm>
          <a:prstGeom prst="rect">
            <a:avLst/>
          </a:prstGeom>
          <a:noFill/>
        </p:spPr>
        <p:txBody>
          <a:bodyPr wrap="square" rtlCol="0">
            <a:spAutoFit/>
          </a:bodyPr>
          <a:lstStyle/>
          <a:p>
            <a:r>
              <a:rPr lang="en-US" dirty="0"/>
              <a:t>The two major gearbox suppliers are German </a:t>
            </a:r>
            <a:r>
              <a:rPr lang="en-US" dirty="0" err="1">
                <a:solidFill>
                  <a:schemeClr val="tx2">
                    <a:lumMod val="75000"/>
                  </a:schemeClr>
                </a:solidFill>
              </a:rPr>
              <a:t>Winergy</a:t>
            </a:r>
            <a:r>
              <a:rPr lang="en-US" dirty="0"/>
              <a:t>, which has about 50% of the world market, and </a:t>
            </a:r>
            <a:r>
              <a:rPr lang="en-US" dirty="0">
                <a:solidFill>
                  <a:schemeClr val="tx2">
                    <a:lumMod val="75000"/>
                  </a:schemeClr>
                </a:solidFill>
              </a:rPr>
              <a:t>Hansen</a:t>
            </a:r>
            <a:r>
              <a:rPr lang="en-US" dirty="0"/>
              <a:t> of Belgium, with approximately 30% of the market. </a:t>
            </a:r>
            <a:endParaRPr lang="en-US" dirty="0">
              <a:solidFill>
                <a:schemeClr val="accent1">
                  <a:lumMod val="50000"/>
                </a:schemeClr>
              </a:solidFill>
            </a:endParaRPr>
          </a:p>
        </p:txBody>
      </p:sp>
    </p:spTree>
    <p:extLst>
      <p:ext uri="{BB962C8B-B14F-4D97-AF65-F5344CB8AC3E}">
        <p14:creationId xmlns:p14="http://schemas.microsoft.com/office/powerpoint/2010/main" val="1643299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Wind turbine </a:t>
            </a:r>
          </a:p>
        </p:txBody>
      </p:sp>
      <p:sp>
        <p:nvSpPr>
          <p:cNvPr id="3" name="Subtitle 2"/>
          <p:cNvSpPr>
            <a:spLocks noGrp="1"/>
          </p:cNvSpPr>
          <p:nvPr>
            <p:ph type="subTitle" idx="1"/>
          </p:nvPr>
        </p:nvSpPr>
        <p:spPr/>
        <p:txBody>
          <a:bodyPr/>
          <a:lstStyle/>
          <a:p>
            <a:r>
              <a:rPr lang="en-US" dirty="0"/>
              <a:t>Selection of Generators</a:t>
            </a:r>
          </a:p>
        </p:txBody>
      </p:sp>
    </p:spTree>
    <p:extLst>
      <p:ext uri="{BB962C8B-B14F-4D97-AF65-F5344CB8AC3E}">
        <p14:creationId xmlns:p14="http://schemas.microsoft.com/office/powerpoint/2010/main" val="784371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65125"/>
                <a:ext cx="10515600" cy="5811838"/>
              </a:xfrm>
            </p:spPr>
            <p:txBody>
              <a:bodyPr>
                <a:normAutofit/>
              </a:bodyPr>
              <a:lstStyle/>
              <a:p>
                <a:r>
                  <a:rPr lang="en-US" dirty="0"/>
                  <a:t>The power the turbine takes from wind is calculated using the power coefficient: </a:t>
                </a:r>
              </a:p>
              <a:p>
                <a:pPr marL="0" indent="0" algn="ctr">
                  <a:buNone/>
                </a:pPr>
                <a:r>
                  <a:rPr lang="en-US" dirty="0"/>
                  <a:t> </a:t>
                </a:r>
                <a:r>
                  <a:rPr lang="en-US" dirty="0" err="1"/>
                  <a:t>C</a:t>
                </a:r>
                <a:r>
                  <a:rPr lang="en-US" baseline="-25000" dirty="0" err="1"/>
                  <a:t>p</a:t>
                </a:r>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𝐶𝑎𝑝𝑡𝑢𝑟𝑒𝑑</m:t>
                        </m:r>
                        <m:r>
                          <a:rPr lang="en-US" b="0" i="1" smtClean="0">
                            <a:latin typeface="Cambria Math" panose="02040503050406030204" pitchFamily="18" charset="0"/>
                          </a:rPr>
                          <m:t> </m:t>
                        </m:r>
                        <m:r>
                          <a:rPr lang="en-US" b="0" i="1" smtClean="0">
                            <a:latin typeface="Cambria Math" panose="02040503050406030204" pitchFamily="18" charset="0"/>
                          </a:rPr>
                          <m:t>𝑚𝑒𝑐h𝑎𝑛𝑖𝑐𝑎𝑙</m:t>
                        </m:r>
                        <m:r>
                          <a:rPr lang="en-US" b="0" i="1" smtClean="0">
                            <a:latin typeface="Cambria Math" panose="02040503050406030204" pitchFamily="18" charset="0"/>
                          </a:rPr>
                          <m:t> </m:t>
                        </m:r>
                        <m:r>
                          <a:rPr lang="en-US" b="0" i="1" smtClean="0">
                            <a:latin typeface="Cambria Math" panose="02040503050406030204" pitchFamily="18" charset="0"/>
                          </a:rPr>
                          <m:t>𝑝𝑜𝑤𝑒𝑟</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𝑏𝑙𝑎𝑑𝑒𝑠</m:t>
                        </m:r>
                      </m:num>
                      <m:den>
                        <m:r>
                          <a:rPr lang="en-US" b="0" i="1" smtClean="0">
                            <a:latin typeface="Cambria Math" panose="02040503050406030204" pitchFamily="18" charset="0"/>
                          </a:rPr>
                          <m:t>𝐴𝑣𝑎𝑖𝑙𝑎𝑏𝑙𝑒</m:t>
                        </m:r>
                        <m:r>
                          <a:rPr lang="en-US" b="0" i="1" smtClean="0">
                            <a:latin typeface="Cambria Math" panose="02040503050406030204" pitchFamily="18" charset="0"/>
                          </a:rPr>
                          <m:t> </m:t>
                        </m:r>
                        <m:r>
                          <a:rPr lang="en-US" b="0" i="1" smtClean="0">
                            <a:latin typeface="Cambria Math" panose="02040503050406030204" pitchFamily="18" charset="0"/>
                          </a:rPr>
                          <m:t>𝑤𝑖𝑛𝑑</m:t>
                        </m:r>
                        <m:r>
                          <a:rPr lang="en-US" b="0" i="1" smtClean="0">
                            <a:latin typeface="Cambria Math" panose="02040503050406030204" pitchFamily="18" charset="0"/>
                          </a:rPr>
                          <m:t> </m:t>
                        </m:r>
                        <m:r>
                          <a:rPr lang="en-US" b="0" i="1" smtClean="0">
                            <a:latin typeface="Cambria Math" panose="02040503050406030204" pitchFamily="18" charset="0"/>
                          </a:rPr>
                          <m:t>𝑝𝑜𝑤𝑒𝑟</m:t>
                        </m:r>
                      </m:den>
                    </m:f>
                  </m:oMath>
                </a14:m>
                <a:endParaRPr lang="en-US" dirty="0"/>
              </a:p>
              <a:p>
                <a:pPr marL="0" indent="0" algn="ctr">
                  <a:buNone/>
                </a:pPr>
                <a:r>
                  <a:rPr lang="en-US" dirty="0"/>
                  <a:t>This power coefficient only considers the mechanical energy converted directly from wind energy; it does not consider the mechanical-into-electrical energy conversion</a:t>
                </a:r>
              </a:p>
              <a:p>
                <a:pPr marL="0" indent="0">
                  <a:buNone/>
                </a:pPr>
                <a:r>
                  <a:rPr lang="en-US" dirty="0"/>
                  <a:t>The value of maximum power coefficient ranges usually between 0.15 and 0.22. </a:t>
                </a:r>
              </a:p>
              <a:p>
                <a:pPr marL="0" indent="0" algn="ctr">
                  <a:buNone/>
                </a:pPr>
                <a:endParaRPr lang="en-US" dirty="0"/>
              </a:p>
              <a:p>
                <a:pPr marL="0" indent="0">
                  <a:buNone/>
                </a:pPr>
                <a:r>
                  <a:rPr lang="en-US" b="1" dirty="0"/>
                  <a:t>theoretical limit in the efficiency, </a:t>
                </a:r>
                <a:r>
                  <a:rPr lang="en-US" b="1" dirty="0" err="1"/>
                  <a:t>Lanchester</a:t>
                </a:r>
                <a:r>
                  <a:rPr lang="en-US" b="1" dirty="0"/>
                  <a:t>-Betz limit:</a:t>
                </a:r>
              </a:p>
              <a:p>
                <a:pPr marL="0" indent="0">
                  <a:buNone/>
                </a:pPr>
                <a:r>
                  <a:rPr lang="en-US" dirty="0"/>
                  <a:t>For HAWT, the limit is 19/27 (59.3%)</a:t>
                </a:r>
                <a:br>
                  <a:rPr lang="en-US" dirty="0"/>
                </a:br>
                <a:r>
                  <a:rPr lang="en-US" dirty="0"/>
                  <a:t>For VAWT, the limit is 16/25 (64%)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65125"/>
                <a:ext cx="10515600" cy="5811838"/>
              </a:xfrm>
              <a:blipFill>
                <a:blip r:embed="rId2"/>
                <a:stretch>
                  <a:fillRect l="-1217" t="-1784" r="-1391" b="-735"/>
                </a:stretch>
              </a:blipFill>
            </p:spPr>
            <p:txBody>
              <a:bodyPr/>
              <a:lstStyle/>
              <a:p>
                <a:r>
                  <a:rPr lang="en-US">
                    <a:noFill/>
                  </a:rPr>
                  <a:t> </a:t>
                </a:r>
              </a:p>
            </p:txBody>
          </p:sp>
        </mc:Fallback>
      </mc:AlternateContent>
    </p:spTree>
    <p:extLst>
      <p:ext uri="{BB962C8B-B14F-4D97-AF65-F5344CB8AC3E}">
        <p14:creationId xmlns:p14="http://schemas.microsoft.com/office/powerpoint/2010/main" val="3037120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Small Scale Generators </a:t>
            </a:r>
          </a:p>
        </p:txBody>
      </p:sp>
      <p:sp>
        <p:nvSpPr>
          <p:cNvPr id="11" name="Content Placeholder 10">
            <a:extLst>
              <a:ext uri="{FF2B5EF4-FFF2-40B4-BE49-F238E27FC236}">
                <a16:creationId xmlns:a16="http://schemas.microsoft.com/office/drawing/2014/main" id="{EB2F6DE5-9310-4FF9-92A0-FCE5BF027D56}"/>
              </a:ext>
            </a:extLst>
          </p:cNvPr>
          <p:cNvSpPr>
            <a:spLocks noGrp="1"/>
          </p:cNvSpPr>
          <p:nvPr>
            <p:ph idx="1"/>
          </p:nvPr>
        </p:nvSpPr>
        <p:spPr>
          <a:xfrm>
            <a:off x="2016966" y="1447800"/>
            <a:ext cx="8498634" cy="5181600"/>
          </a:xfrm>
        </p:spPr>
        <p:txBody>
          <a:bodyPr/>
          <a:lstStyle/>
          <a:p>
            <a:pPr marL="0" indent="0">
              <a:buNone/>
            </a:pPr>
            <a:r>
              <a:rPr lang="en-US" b="1" dirty="0"/>
              <a:t>1) Basic Permanent Magnet Alternator (</a:t>
            </a:r>
            <a:r>
              <a:rPr lang="en-US" b="1" dirty="0">
                <a:solidFill>
                  <a:srgbClr val="00B0F0"/>
                </a:solidFill>
              </a:rPr>
              <a:t>US $119.58</a:t>
            </a:r>
            <a:r>
              <a:rPr lang="en-US" b="1" dirty="0"/>
              <a:t>)</a:t>
            </a:r>
          </a:p>
          <a:p>
            <a:pPr marL="0" indent="0">
              <a:buNone/>
            </a:pPr>
            <a:endParaRPr lang="en-US" b="1" dirty="0"/>
          </a:p>
          <a:p>
            <a:pPr marL="0" indent="0">
              <a:buNone/>
            </a:pPr>
            <a:r>
              <a:rPr lang="en-US" b="1" dirty="0"/>
              <a:t>Features:</a:t>
            </a:r>
          </a:p>
          <a:p>
            <a:pPr lvl="4" algn="just"/>
            <a:r>
              <a:rPr lang="en-US" b="1" dirty="0"/>
              <a:t> Uses Rare Earth Neodymium Magnets.</a:t>
            </a:r>
            <a:endParaRPr lang="en-US" dirty="0"/>
          </a:p>
          <a:p>
            <a:pPr lvl="4" algn="just"/>
            <a:r>
              <a:rPr lang="en-US" b="1" dirty="0"/>
              <a:t> Hand Wound Stator Coils.</a:t>
            </a:r>
            <a:endParaRPr lang="en-US" dirty="0"/>
          </a:p>
          <a:p>
            <a:pPr lvl="4" algn="just"/>
            <a:r>
              <a:rPr lang="en-US" b="1" dirty="0"/>
              <a:t> Ideal for low wind start-up.</a:t>
            </a:r>
          </a:p>
          <a:p>
            <a:pPr lvl="4" algn="just"/>
            <a:r>
              <a:rPr lang="en-US" b="1" dirty="0"/>
              <a:t> Reaches over 12V BELOW 150RPM.</a:t>
            </a:r>
            <a:endParaRPr lang="en-US" dirty="0"/>
          </a:p>
          <a:p>
            <a:pPr lvl="4" algn="just"/>
            <a:endParaRPr lang="en-US" dirty="0"/>
          </a:p>
        </p:txBody>
      </p:sp>
      <p:pic>
        <p:nvPicPr>
          <p:cNvPr id="13" name="Picture 12">
            <a:extLst>
              <a:ext uri="{FF2B5EF4-FFF2-40B4-BE49-F238E27FC236}">
                <a16:creationId xmlns:a16="http://schemas.microsoft.com/office/drawing/2014/main" id="{92402C8B-88AD-4470-A561-43EE66ABB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8634" y="2144486"/>
            <a:ext cx="3352800" cy="3352800"/>
          </a:xfrm>
          <a:prstGeom prst="rect">
            <a:avLst/>
          </a:prstGeom>
        </p:spPr>
      </p:pic>
      <p:pic>
        <p:nvPicPr>
          <p:cNvPr id="15" name="Picture 14">
            <a:extLst>
              <a:ext uri="{FF2B5EF4-FFF2-40B4-BE49-F238E27FC236}">
                <a16:creationId xmlns:a16="http://schemas.microsoft.com/office/drawing/2014/main" id="{E0E1E151-6EBB-4830-B8E3-6BE9B8BF5A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4191000"/>
            <a:ext cx="1950720" cy="2194560"/>
          </a:xfrm>
          <a:prstGeom prst="rect">
            <a:avLst/>
          </a:prstGeom>
        </p:spPr>
      </p:pic>
    </p:spTree>
    <p:extLst>
      <p:ext uri="{BB962C8B-B14F-4D97-AF65-F5344CB8AC3E}">
        <p14:creationId xmlns:p14="http://schemas.microsoft.com/office/powerpoint/2010/main" val="4195667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457200"/>
            <a:ext cx="8382000" cy="5906278"/>
          </a:xfrm>
        </p:spPr>
        <p:txBody>
          <a:bodyPr>
            <a:normAutofit/>
          </a:bodyPr>
          <a:lstStyle/>
          <a:p>
            <a:pPr marL="0" indent="0">
              <a:buNone/>
            </a:pPr>
            <a:r>
              <a:rPr lang="en-US" b="1" dirty="0"/>
              <a:t>2) </a:t>
            </a:r>
            <a:r>
              <a:rPr lang="de-DE" b="1" dirty="0"/>
              <a:t>ISTA BREEZE Wind Generator (</a:t>
            </a:r>
            <a:r>
              <a:rPr lang="en-US" b="1" dirty="0">
                <a:solidFill>
                  <a:srgbClr val="00B0F0"/>
                </a:solidFill>
              </a:rPr>
              <a:t>US $225.14</a:t>
            </a:r>
            <a:r>
              <a:rPr lang="en-US" b="1" dirty="0"/>
              <a:t>)</a:t>
            </a:r>
          </a:p>
          <a:p>
            <a:pPr marL="0" indent="0">
              <a:buNone/>
            </a:pPr>
            <a:endParaRPr lang="en-US" b="1" dirty="0"/>
          </a:p>
          <a:p>
            <a:pPr marL="0" indent="0">
              <a:buNone/>
            </a:pPr>
            <a:r>
              <a:rPr lang="en-US" b="1" dirty="0"/>
              <a:t>Features:</a:t>
            </a:r>
          </a:p>
          <a:p>
            <a:pPr lvl="4" algn="just"/>
            <a:r>
              <a:rPr lang="en-US" b="1" dirty="0"/>
              <a:t> Uses Rare Earth Neodymium Magnets.</a:t>
            </a:r>
            <a:endParaRPr lang="en-US" dirty="0"/>
          </a:p>
          <a:p>
            <a:pPr lvl="4" algn="just"/>
            <a:r>
              <a:rPr lang="en-US" b="1" dirty="0"/>
              <a:t> Uses overspeed control “</a:t>
            </a:r>
            <a:r>
              <a:rPr lang="en-US" dirty="0"/>
              <a:t>Electromagnetic brake with controller“.</a:t>
            </a:r>
          </a:p>
          <a:p>
            <a:pPr lvl="4" algn="just"/>
            <a:r>
              <a:rPr lang="en-US" b="1" dirty="0"/>
              <a:t> Rated Voltage 24V.</a:t>
            </a:r>
          </a:p>
          <a:p>
            <a:pPr lvl="4" algn="just"/>
            <a:r>
              <a:rPr lang="en-US" b="1" dirty="0"/>
              <a:t> Rated Power 400W.</a:t>
            </a:r>
          </a:p>
          <a:p>
            <a:pPr lvl="4" algn="just"/>
            <a:r>
              <a:rPr lang="en-US" b="1" dirty="0"/>
              <a:t> Weight 2kg.</a:t>
            </a:r>
          </a:p>
          <a:p>
            <a:pPr lvl="4" algn="just"/>
            <a:r>
              <a:rPr lang="en-US" b="1" dirty="0"/>
              <a:t>Made in Germany.</a:t>
            </a:r>
          </a:p>
          <a:p>
            <a:pPr marL="1051560" lvl="4" indent="0" algn="just">
              <a:buNone/>
            </a:pPr>
            <a:endParaRPr lang="en-US" dirty="0"/>
          </a:p>
          <a:p>
            <a:pPr marL="0" indent="0">
              <a:buNone/>
            </a:pPr>
            <a:endParaRPr lang="de-DE" b="1" dirty="0"/>
          </a:p>
          <a:p>
            <a:pPr marL="0" indent="0">
              <a:buNone/>
            </a:pPr>
            <a:br>
              <a:rPr lang="en-US" dirty="0"/>
            </a:br>
            <a:endParaRPr lang="en-US" dirty="0"/>
          </a:p>
        </p:txBody>
      </p:sp>
      <p:pic>
        <p:nvPicPr>
          <p:cNvPr id="11" name="Picture 10">
            <a:extLst>
              <a:ext uri="{FF2B5EF4-FFF2-40B4-BE49-F238E27FC236}">
                <a16:creationId xmlns:a16="http://schemas.microsoft.com/office/drawing/2014/main" id="{A1BB8B4A-D051-4EC3-A3E7-A52FE3483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1" y="3866481"/>
            <a:ext cx="3855097" cy="2991519"/>
          </a:xfrm>
          <a:prstGeom prst="rect">
            <a:avLst/>
          </a:prstGeom>
        </p:spPr>
      </p:pic>
      <p:pic>
        <p:nvPicPr>
          <p:cNvPr id="13" name="Picture 12">
            <a:extLst>
              <a:ext uri="{FF2B5EF4-FFF2-40B4-BE49-F238E27FC236}">
                <a16:creationId xmlns:a16="http://schemas.microsoft.com/office/drawing/2014/main" id="{34707670-F865-4B42-9BCA-77840EACE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146" y="3886199"/>
            <a:ext cx="3962401" cy="2971801"/>
          </a:xfrm>
          <a:prstGeom prst="rect">
            <a:avLst/>
          </a:prstGeom>
        </p:spPr>
      </p:pic>
    </p:spTree>
    <p:extLst>
      <p:ext uri="{BB962C8B-B14F-4D97-AF65-F5344CB8AC3E}">
        <p14:creationId xmlns:p14="http://schemas.microsoft.com/office/powerpoint/2010/main" val="40642598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4" name="Content Placeholder 2">
            <a:extLst>
              <a:ext uri="{FF2B5EF4-FFF2-40B4-BE49-F238E27FC236}">
                <a16:creationId xmlns:a16="http://schemas.microsoft.com/office/drawing/2014/main" id="{EE02A15D-4325-4719-9B83-CB819ED31625}"/>
              </a:ext>
            </a:extLst>
          </p:cNvPr>
          <p:cNvSpPr>
            <a:spLocks noGrp="1"/>
          </p:cNvSpPr>
          <p:nvPr>
            <p:ph idx="1"/>
          </p:nvPr>
        </p:nvSpPr>
        <p:spPr>
          <a:xfrm>
            <a:off x="1700213" y="647700"/>
            <a:ext cx="8534400" cy="5562600"/>
          </a:xfrm>
        </p:spPr>
        <p:txBody>
          <a:bodyPr>
            <a:normAutofit/>
          </a:bodyPr>
          <a:lstStyle/>
          <a:p>
            <a:pPr marL="0" indent="0">
              <a:buNone/>
            </a:pPr>
            <a:r>
              <a:rPr lang="en-US" b="1" dirty="0"/>
              <a:t>3) </a:t>
            </a:r>
            <a:r>
              <a:rPr lang="en-US" b="1" dirty="0" err="1"/>
              <a:t>NdFeB</a:t>
            </a:r>
            <a:r>
              <a:rPr lang="en-US" b="1" dirty="0"/>
              <a:t> Permanent Magnet Generator/Aluminum shell </a:t>
            </a:r>
            <a:r>
              <a:rPr lang="de-DE" b="1" dirty="0"/>
              <a:t>(</a:t>
            </a:r>
            <a:r>
              <a:rPr lang="en-US" b="1" dirty="0">
                <a:solidFill>
                  <a:srgbClr val="00B0F0"/>
                </a:solidFill>
              </a:rPr>
              <a:t>US $234.59</a:t>
            </a:r>
            <a:r>
              <a:rPr lang="en-US" b="1" dirty="0"/>
              <a:t>)</a:t>
            </a:r>
          </a:p>
          <a:p>
            <a:pPr marL="0" indent="0">
              <a:buNone/>
            </a:pPr>
            <a:endParaRPr lang="en-US" b="1" dirty="0"/>
          </a:p>
          <a:p>
            <a:pPr marL="0" indent="0">
              <a:buNone/>
            </a:pPr>
            <a:r>
              <a:rPr lang="en-US" b="1" dirty="0"/>
              <a:t>Features:</a:t>
            </a:r>
          </a:p>
          <a:p>
            <a:pPr lvl="4" algn="just"/>
            <a:r>
              <a:rPr lang="en-US" b="1" dirty="0"/>
              <a:t> Uses Rare Earth Neodymium Magnets.</a:t>
            </a:r>
            <a:endParaRPr lang="en-US" dirty="0"/>
          </a:p>
          <a:p>
            <a:pPr lvl="4" algn="just"/>
            <a:r>
              <a:rPr lang="en-US" b="1" dirty="0"/>
              <a:t> Rated Voltage 24V</a:t>
            </a:r>
          </a:p>
          <a:p>
            <a:pPr lvl="4" algn="just"/>
            <a:r>
              <a:rPr lang="en-US" b="1" dirty="0"/>
              <a:t> Rated Power 500W</a:t>
            </a:r>
          </a:p>
          <a:p>
            <a:pPr lvl="4" algn="just"/>
            <a:r>
              <a:rPr lang="en-US" b="1" dirty="0"/>
              <a:t> 2.0m/s Low Speed Start </a:t>
            </a:r>
          </a:p>
          <a:p>
            <a:pPr lvl="4" algn="just"/>
            <a:r>
              <a:rPr lang="en-US" b="1" dirty="0"/>
              <a:t> Made in China</a:t>
            </a:r>
            <a:endParaRPr lang="de-DE" b="1" dirty="0"/>
          </a:p>
          <a:p>
            <a:pPr marL="0" indent="0">
              <a:buNone/>
            </a:pPr>
            <a:br>
              <a:rPr lang="en-US" dirty="0"/>
            </a:br>
            <a:endParaRPr lang="en-US" dirty="0"/>
          </a:p>
        </p:txBody>
      </p:sp>
      <p:pic>
        <p:nvPicPr>
          <p:cNvPr id="6" name="Picture 5">
            <a:extLst>
              <a:ext uri="{FF2B5EF4-FFF2-40B4-BE49-F238E27FC236}">
                <a16:creationId xmlns:a16="http://schemas.microsoft.com/office/drawing/2014/main" id="{C6FD1B81-778C-4600-B247-83468C23C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1" y="3810000"/>
            <a:ext cx="3762375" cy="2838450"/>
          </a:xfrm>
          <a:prstGeom prst="rect">
            <a:avLst/>
          </a:prstGeom>
        </p:spPr>
      </p:pic>
    </p:spTree>
    <p:extLst>
      <p:ext uri="{BB962C8B-B14F-4D97-AF65-F5344CB8AC3E}">
        <p14:creationId xmlns:p14="http://schemas.microsoft.com/office/powerpoint/2010/main" val="87920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609600"/>
            <a:ext cx="8382000" cy="5867400"/>
          </a:xfrm>
        </p:spPr>
        <p:txBody>
          <a:bodyPr/>
          <a:lstStyle/>
          <a:p>
            <a:endParaRPr lang="en-US" dirty="0"/>
          </a:p>
          <a:p>
            <a:endParaRPr lang="en-US" dirty="0"/>
          </a:p>
          <a:p>
            <a:pPr marL="0" indent="0">
              <a:buNone/>
            </a:pPr>
            <a:endParaRPr lang="en-US" dirty="0"/>
          </a:p>
        </p:txBody>
      </p:sp>
      <p:pic>
        <p:nvPicPr>
          <p:cNvPr id="12" name="Picture 11">
            <a:extLst>
              <a:ext uri="{FF2B5EF4-FFF2-40B4-BE49-F238E27FC236}">
                <a16:creationId xmlns:a16="http://schemas.microsoft.com/office/drawing/2014/main" id="{263C0FE5-2AC2-42D1-B3AF-1BB878801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600" y="609600"/>
            <a:ext cx="9037400" cy="5867400"/>
          </a:xfrm>
          <a:prstGeom prst="rect">
            <a:avLst/>
          </a:prstGeom>
        </p:spPr>
      </p:pic>
    </p:spTree>
    <p:extLst>
      <p:ext uri="{BB962C8B-B14F-4D97-AF65-F5344CB8AC3E}">
        <p14:creationId xmlns:p14="http://schemas.microsoft.com/office/powerpoint/2010/main" val="30838478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5042ED-E0A6-47F7-BD36-5A2BFDAB41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8028" y="597915"/>
            <a:ext cx="8092772" cy="6230789"/>
          </a:xfrm>
        </p:spPr>
      </p:pic>
    </p:spTree>
    <p:extLst>
      <p:ext uri="{BB962C8B-B14F-4D97-AF65-F5344CB8AC3E}">
        <p14:creationId xmlns:p14="http://schemas.microsoft.com/office/powerpoint/2010/main" val="24457191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35AB-85D5-43D6-9AD2-1A40E6D3EA07}"/>
              </a:ext>
            </a:extLst>
          </p:cNvPr>
          <p:cNvSpPr>
            <a:spLocks noGrp="1"/>
          </p:cNvSpPr>
          <p:nvPr>
            <p:ph type="title"/>
          </p:nvPr>
        </p:nvSpPr>
        <p:spPr/>
        <p:txBody>
          <a:bodyPr/>
          <a:lstStyle/>
          <a:p>
            <a:r>
              <a:rPr lang="en-US" b="1" dirty="0"/>
              <a:t>Wind Turbine Brakes</a:t>
            </a:r>
          </a:p>
        </p:txBody>
      </p:sp>
      <p:sp>
        <p:nvSpPr>
          <p:cNvPr id="3" name="Content Placeholder 2">
            <a:extLst>
              <a:ext uri="{FF2B5EF4-FFF2-40B4-BE49-F238E27FC236}">
                <a16:creationId xmlns:a16="http://schemas.microsoft.com/office/drawing/2014/main" id="{F512516C-6A5F-45D5-9059-E6D898C9603B}"/>
              </a:ext>
            </a:extLst>
          </p:cNvPr>
          <p:cNvSpPr>
            <a:spLocks noGrp="1"/>
          </p:cNvSpPr>
          <p:nvPr>
            <p:ph idx="1"/>
          </p:nvPr>
        </p:nvSpPr>
        <p:spPr>
          <a:xfrm>
            <a:off x="838200" y="1825625"/>
            <a:ext cx="10515600" cy="4528522"/>
          </a:xfrm>
        </p:spPr>
        <p:txBody>
          <a:bodyPr>
            <a:normAutofit fontScale="92500" lnSpcReduction="10000"/>
          </a:bodyPr>
          <a:lstStyle/>
          <a:p>
            <a:pPr marL="0" indent="0">
              <a:buNone/>
            </a:pPr>
            <a:r>
              <a:rPr lang="en-US" b="1" dirty="0"/>
              <a:t>What Are Wind Turbine Brakes For?</a:t>
            </a:r>
            <a:endParaRPr lang="en-US" dirty="0"/>
          </a:p>
          <a:p>
            <a:r>
              <a:rPr lang="en-US" dirty="0"/>
              <a:t>Wind turbine brakes are important for </a:t>
            </a:r>
          </a:p>
          <a:p>
            <a:pPr lvl="0"/>
            <a:r>
              <a:rPr lang="en-US" dirty="0"/>
              <a:t>Maintenance</a:t>
            </a:r>
          </a:p>
          <a:p>
            <a:pPr lvl="0"/>
            <a:r>
              <a:rPr lang="en-US" dirty="0"/>
              <a:t>Emergencies</a:t>
            </a:r>
          </a:p>
          <a:p>
            <a:pPr lvl="0"/>
            <a:r>
              <a:rPr lang="en-US" dirty="0"/>
              <a:t>Protecting investment in the case of high wind speeds.</a:t>
            </a:r>
          </a:p>
          <a:p>
            <a:endParaRPr lang="en-US" dirty="0"/>
          </a:p>
          <a:p>
            <a:pPr marL="0" indent="0">
              <a:buNone/>
            </a:pPr>
            <a:r>
              <a:rPr lang="en-US" b="1" dirty="0"/>
              <a:t>Main brake system types:</a:t>
            </a:r>
            <a:endParaRPr lang="en-US" dirty="0"/>
          </a:p>
          <a:p>
            <a:r>
              <a:rPr lang="en-US" dirty="0"/>
              <a:t>There are two major different types of wind turbine brakes:</a:t>
            </a:r>
          </a:p>
          <a:p>
            <a:pPr lvl="0"/>
            <a:r>
              <a:rPr lang="en-US" dirty="0"/>
              <a:t>Electrical Brakes</a:t>
            </a:r>
          </a:p>
          <a:p>
            <a:pPr lvl="0"/>
            <a:r>
              <a:rPr lang="en-US" dirty="0"/>
              <a:t>Mechanical Brakes</a:t>
            </a:r>
          </a:p>
          <a:p>
            <a:endParaRPr lang="en-US" dirty="0"/>
          </a:p>
        </p:txBody>
      </p:sp>
    </p:spTree>
    <p:extLst>
      <p:ext uri="{BB962C8B-B14F-4D97-AF65-F5344CB8AC3E}">
        <p14:creationId xmlns:p14="http://schemas.microsoft.com/office/powerpoint/2010/main" val="4473805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9C6CF6-5487-4A89-9ACE-65B80CF97346}"/>
              </a:ext>
            </a:extLst>
          </p:cNvPr>
          <p:cNvSpPr>
            <a:spLocks noGrp="1"/>
          </p:cNvSpPr>
          <p:nvPr>
            <p:ph idx="1"/>
          </p:nvPr>
        </p:nvSpPr>
        <p:spPr>
          <a:xfrm>
            <a:off x="838200" y="382555"/>
            <a:ext cx="5982478" cy="2453951"/>
          </a:xfrm>
        </p:spPr>
        <p:txBody>
          <a:bodyPr/>
          <a:lstStyle/>
          <a:p>
            <a:pPr marL="0" indent="0" algn="ctr">
              <a:buNone/>
            </a:pPr>
            <a:r>
              <a:rPr lang="en-US" sz="2400" b="1" dirty="0"/>
              <a:t>Types of brakes in wind turbine</a:t>
            </a:r>
            <a:endParaRPr lang="en-US" sz="2400" dirty="0"/>
          </a:p>
          <a:p>
            <a:pPr lvl="0"/>
            <a:r>
              <a:rPr lang="en-US" sz="2400" dirty="0"/>
              <a:t>Rotor Brakes</a:t>
            </a:r>
          </a:p>
          <a:p>
            <a:pPr lvl="0"/>
            <a:r>
              <a:rPr lang="en-US" sz="2400" dirty="0"/>
              <a:t>Yaw Brakes</a:t>
            </a:r>
          </a:p>
          <a:p>
            <a:pPr lvl="0"/>
            <a:r>
              <a:rPr lang="en-US" sz="2400" dirty="0"/>
              <a:t>Pitch braking</a:t>
            </a:r>
          </a:p>
          <a:p>
            <a:pPr lvl="0"/>
            <a:endParaRPr lang="en-US" dirty="0"/>
          </a:p>
          <a:p>
            <a:endParaRPr lang="en-US" dirty="0"/>
          </a:p>
        </p:txBody>
      </p:sp>
      <p:pic>
        <p:nvPicPr>
          <p:cNvPr id="10" name="Picture 1">
            <a:extLst>
              <a:ext uri="{FF2B5EF4-FFF2-40B4-BE49-F238E27FC236}">
                <a16:creationId xmlns:a16="http://schemas.microsoft.com/office/drawing/2014/main" id="{99EE70AC-1216-43BE-B6E3-7884032A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828" y="2836506"/>
            <a:ext cx="4138904" cy="30461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69D2151-5BD4-4FB3-9FA3-0AB370E147CC}"/>
              </a:ext>
            </a:extLst>
          </p:cNvPr>
          <p:cNvSpPr txBox="1"/>
          <p:nvPr/>
        </p:nvSpPr>
        <p:spPr>
          <a:xfrm>
            <a:off x="578498" y="3237722"/>
            <a:ext cx="6867330" cy="3724096"/>
          </a:xfrm>
          <a:prstGeom prst="rect">
            <a:avLst/>
          </a:prstGeom>
          <a:noFill/>
        </p:spPr>
        <p:txBody>
          <a:bodyPr wrap="square" rtlCol="0">
            <a:spAutoFit/>
          </a:bodyPr>
          <a:lstStyle/>
          <a:p>
            <a:pPr algn="ctr"/>
            <a:r>
              <a:rPr lang="en-US" sz="2000" b="1" dirty="0"/>
              <a:t>1- Main rotor braking systems</a:t>
            </a:r>
            <a:endParaRPr lang="en-US" sz="2000" dirty="0"/>
          </a:p>
          <a:p>
            <a:pPr marL="285750" lvl="0" indent="-285750">
              <a:buFont typeface="Arial" panose="020B0604020202020204" pitchFamily="34" charset="0"/>
              <a:buChar char="•"/>
            </a:pPr>
            <a:r>
              <a:rPr lang="en-US" sz="2000" dirty="0"/>
              <a:t>Rotor brakes control overspeed, and provide parking and emergency braking.</a:t>
            </a:r>
          </a:p>
          <a:p>
            <a:pPr marL="285750" lvl="0" indent="-285750">
              <a:buFont typeface="Arial" panose="020B0604020202020204" pitchFamily="34" charset="0"/>
              <a:buChar char="•"/>
            </a:pPr>
            <a:r>
              <a:rPr lang="en-US" sz="2000" dirty="0"/>
              <a:t>These brakes can be mounted on the </a:t>
            </a:r>
            <a:r>
              <a:rPr lang="en-US" sz="2000" b="1" dirty="0"/>
              <a:t>rotor</a:t>
            </a:r>
            <a:r>
              <a:rPr lang="en-US" sz="2000" dirty="0"/>
              <a:t> (low-speed shaft), or on the </a:t>
            </a:r>
            <a:r>
              <a:rPr lang="en-US" sz="2000" b="1" dirty="0"/>
              <a:t>generator</a:t>
            </a:r>
            <a:r>
              <a:rPr lang="en-US" sz="2000" dirty="0"/>
              <a:t> (high-speed shaft), and in some cases on </a:t>
            </a:r>
            <a:r>
              <a:rPr lang="en-US" sz="2000" b="1" dirty="0"/>
              <a:t>both shafts</a:t>
            </a:r>
            <a:r>
              <a:rPr lang="en-US" sz="2000" dirty="0"/>
              <a:t>.</a:t>
            </a:r>
          </a:p>
          <a:p>
            <a:pPr marL="285750" lvl="0" indent="-285750">
              <a:buFont typeface="Arial" panose="020B0604020202020204" pitchFamily="34" charset="0"/>
              <a:buChar char="•"/>
            </a:pPr>
            <a:r>
              <a:rPr lang="en-US" sz="2000" dirty="0"/>
              <a:t>The most cost-effective position is on the </a:t>
            </a:r>
            <a:r>
              <a:rPr lang="en-US" sz="2000" b="1" dirty="0"/>
              <a:t>high-speed shaft</a:t>
            </a:r>
            <a:r>
              <a:rPr lang="en-US" sz="2000" dirty="0"/>
              <a:t> between the </a:t>
            </a:r>
            <a:r>
              <a:rPr lang="en-US" sz="2000" b="1" dirty="0"/>
              <a:t>gearbox</a:t>
            </a:r>
            <a:r>
              <a:rPr lang="en-US" sz="2000" dirty="0"/>
              <a:t> and the </a:t>
            </a:r>
            <a:r>
              <a:rPr lang="en-US" sz="2000" b="1" dirty="0"/>
              <a:t>generator</a:t>
            </a:r>
            <a:r>
              <a:rPr lang="en-US" sz="2000" dirty="0"/>
              <a:t>.</a:t>
            </a:r>
          </a:p>
          <a:p>
            <a:pPr marL="285750" indent="-285750">
              <a:buFont typeface="Arial" panose="020B0604020202020204" pitchFamily="34" charset="0"/>
              <a:buChar char="•"/>
            </a:pPr>
            <a:r>
              <a:rPr lang="en-US" sz="2000" dirty="0"/>
              <a:t>A further consideration regarding brake position is the possibility of gear tooth damage.</a:t>
            </a:r>
          </a:p>
          <a:p>
            <a:pPr marL="285750" lvl="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2839507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6280FC-9945-4686-B813-D11C6B991956}"/>
              </a:ext>
            </a:extLst>
          </p:cNvPr>
          <p:cNvSpPr txBox="1"/>
          <p:nvPr/>
        </p:nvSpPr>
        <p:spPr>
          <a:xfrm>
            <a:off x="485192" y="466531"/>
            <a:ext cx="11028784" cy="6863417"/>
          </a:xfrm>
          <a:prstGeom prst="rect">
            <a:avLst/>
          </a:prstGeom>
          <a:noFill/>
        </p:spPr>
        <p:txBody>
          <a:bodyPr wrap="square" rtlCol="0">
            <a:spAutoFit/>
          </a:bodyPr>
          <a:lstStyle/>
          <a:p>
            <a:pPr algn="ctr"/>
            <a:r>
              <a:rPr lang="en-US" sz="2400" b="1" dirty="0"/>
              <a:t> Braking torque for rotor brakes</a:t>
            </a:r>
            <a:endParaRPr lang="en-US" sz="2400" dirty="0"/>
          </a:p>
          <a:p>
            <a:pPr marL="342900" lvl="0" indent="-342900">
              <a:buFont typeface="Arial" panose="020B0604020202020204" pitchFamily="34" charset="0"/>
              <a:buChar char="•"/>
            </a:pPr>
            <a:r>
              <a:rPr lang="en-US" sz="2400" dirty="0"/>
              <a:t>The </a:t>
            </a:r>
            <a:r>
              <a:rPr lang="en-US" sz="2400" b="1" dirty="0"/>
              <a:t>maximum</a:t>
            </a:r>
            <a:r>
              <a:rPr lang="en-US" sz="2400" dirty="0"/>
              <a:t> permissible braking torque on the rotor shaft is usually imposed by the </a:t>
            </a:r>
            <a:r>
              <a:rPr lang="en-US" sz="2400" b="1" dirty="0"/>
              <a:t>blades</a:t>
            </a:r>
            <a:r>
              <a:rPr lang="en-US" sz="2400" dirty="0"/>
              <a:t>, or their anchorage to the gearbox input shaft.</a:t>
            </a:r>
          </a:p>
          <a:p>
            <a:pPr marL="342900" indent="-342900">
              <a:buFont typeface="Arial" panose="020B0604020202020204" pitchFamily="34" charset="0"/>
              <a:buChar char="•"/>
            </a:pPr>
            <a:r>
              <a:rPr lang="en-US" sz="2400" dirty="0"/>
              <a:t>A </a:t>
            </a:r>
            <a:r>
              <a:rPr lang="en-US" sz="2400" b="1" dirty="0"/>
              <a:t>minimum</a:t>
            </a:r>
            <a:r>
              <a:rPr lang="en-US" sz="2400" dirty="0"/>
              <a:t> level of braking torque also exists, below which the variable nature of the frictional forces under different operating conditions could place the turbine rotors at risk. It is therefore important to allow an </a:t>
            </a:r>
            <a:r>
              <a:rPr lang="en-US" sz="2400" b="1" dirty="0"/>
              <a:t>adequate window of safety</a:t>
            </a:r>
            <a:r>
              <a:rPr lang="en-US" sz="2400" dirty="0"/>
              <a:t>, to ensure that the brakes will always operate effectively and under all climatic conditions.</a:t>
            </a:r>
          </a:p>
          <a:p>
            <a:pPr marL="342900" indent="-342900">
              <a:buFont typeface="Arial" panose="020B0604020202020204" pitchFamily="34" charset="0"/>
              <a:buChar char="•"/>
            </a:pPr>
            <a:endParaRPr lang="en-US" sz="2400" dirty="0"/>
          </a:p>
          <a:p>
            <a:r>
              <a:rPr lang="en-US" sz="2400" dirty="0"/>
              <a:t>Other factors affect the achievable friction level:</a:t>
            </a:r>
          </a:p>
          <a:p>
            <a:r>
              <a:rPr lang="en-US" sz="2400" dirty="0"/>
              <a:t>• Bedding and conditioning of the liners </a:t>
            </a:r>
          </a:p>
          <a:p>
            <a:r>
              <a:rPr lang="en-US" sz="2400" dirty="0"/>
              <a:t>• Dirt on the braking surfaces </a:t>
            </a:r>
          </a:p>
          <a:p>
            <a:r>
              <a:rPr lang="en-US" sz="2400" dirty="0"/>
              <a:t>• Condensation </a:t>
            </a:r>
          </a:p>
          <a:p>
            <a:r>
              <a:rPr lang="en-US" sz="2400" dirty="0"/>
              <a:t>• Rubbing speed and pressure </a:t>
            </a:r>
          </a:p>
          <a:p>
            <a:r>
              <a:rPr lang="en-US" sz="2400" dirty="0"/>
              <a:t>• Disc temperature </a:t>
            </a:r>
          </a:p>
          <a:p>
            <a:r>
              <a:rPr lang="en-US" sz="2400" dirty="0"/>
              <a:t>• Disc surface finish and hardness </a:t>
            </a:r>
          </a:p>
          <a:p>
            <a:r>
              <a:rPr lang="en-US" sz="2400" dirty="0"/>
              <a:t>• Wear debris on liner surfaces</a:t>
            </a:r>
          </a:p>
          <a:p>
            <a:pPr marL="342900" lvl="0" indent="-342900">
              <a:buFont typeface="Arial" panose="020B0604020202020204" pitchFamily="34" charset="0"/>
              <a:buChar char="•"/>
            </a:pPr>
            <a:endParaRPr lang="en-US" sz="3200" dirty="0"/>
          </a:p>
        </p:txBody>
      </p:sp>
    </p:spTree>
    <p:extLst>
      <p:ext uri="{BB962C8B-B14F-4D97-AF65-F5344CB8AC3E}">
        <p14:creationId xmlns:p14="http://schemas.microsoft.com/office/powerpoint/2010/main" val="3358680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DA5D05-1EEF-4576-968F-F4BF906E549B}"/>
              </a:ext>
            </a:extLst>
          </p:cNvPr>
          <p:cNvSpPr>
            <a:spLocks noGrp="1"/>
          </p:cNvSpPr>
          <p:nvPr>
            <p:ph idx="1"/>
          </p:nvPr>
        </p:nvSpPr>
        <p:spPr>
          <a:xfrm>
            <a:off x="569167" y="410547"/>
            <a:ext cx="5924939" cy="3853543"/>
          </a:xfrm>
        </p:spPr>
        <p:txBody>
          <a:bodyPr/>
          <a:lstStyle/>
          <a:p>
            <a:pPr marL="0" indent="0">
              <a:buNone/>
            </a:pPr>
            <a:r>
              <a:rPr lang="en-US" b="1" dirty="0"/>
              <a:t>Types of rotor brakes for wind turbine:</a:t>
            </a:r>
            <a:endParaRPr lang="en-US" dirty="0"/>
          </a:p>
          <a:p>
            <a:pPr lvl="0"/>
            <a:r>
              <a:rPr lang="en-US" dirty="0"/>
              <a:t>ABS 75 FC</a:t>
            </a:r>
          </a:p>
          <a:p>
            <a:pPr lvl="0"/>
            <a:r>
              <a:rPr lang="en-US" dirty="0"/>
              <a:t>ABS 120 FC</a:t>
            </a:r>
          </a:p>
          <a:p>
            <a:pPr lvl="0"/>
            <a:r>
              <a:rPr lang="en-US" dirty="0"/>
              <a:t>ABT 75 G-R</a:t>
            </a:r>
          </a:p>
          <a:p>
            <a:pPr lvl="0"/>
            <a:r>
              <a:rPr lang="en-US" dirty="0"/>
              <a:t>ABT 90 G-R</a:t>
            </a:r>
          </a:p>
          <a:p>
            <a:pPr lvl="0"/>
            <a:r>
              <a:rPr lang="en-US" dirty="0"/>
              <a:t>ABT 75 S-R</a:t>
            </a:r>
          </a:p>
          <a:p>
            <a:pPr lvl="0"/>
            <a:r>
              <a:rPr lang="en-US" dirty="0"/>
              <a:t>ABT 90 S-R</a:t>
            </a:r>
          </a:p>
          <a:p>
            <a:endParaRPr lang="en-US" dirty="0"/>
          </a:p>
        </p:txBody>
      </p:sp>
      <p:pic>
        <p:nvPicPr>
          <p:cNvPr id="5" name="Picture 4">
            <a:extLst>
              <a:ext uri="{FF2B5EF4-FFF2-40B4-BE49-F238E27FC236}">
                <a16:creationId xmlns:a16="http://schemas.microsoft.com/office/drawing/2014/main" id="{28DCCC24-57C1-4567-AF09-1E4C5D97D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483" y="1499171"/>
            <a:ext cx="5924939" cy="4853032"/>
          </a:xfrm>
          <a:prstGeom prst="rect">
            <a:avLst/>
          </a:prstGeom>
        </p:spPr>
      </p:pic>
    </p:spTree>
    <p:extLst>
      <p:ext uri="{BB962C8B-B14F-4D97-AF65-F5344CB8AC3E}">
        <p14:creationId xmlns:p14="http://schemas.microsoft.com/office/powerpoint/2010/main" val="37228233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243E0-22D5-4078-8A02-2BD9E7D9A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51409" cy="7893698"/>
          </a:xfrm>
          <a:prstGeom prst="rect">
            <a:avLst/>
          </a:prstGeom>
        </p:spPr>
      </p:pic>
      <p:pic>
        <p:nvPicPr>
          <p:cNvPr id="7" name="Picture 6">
            <a:extLst>
              <a:ext uri="{FF2B5EF4-FFF2-40B4-BE49-F238E27FC236}">
                <a16:creationId xmlns:a16="http://schemas.microsoft.com/office/drawing/2014/main" id="{F799D635-B61B-4CA1-B7AF-E90EA9F91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75" y="0"/>
            <a:ext cx="5318449" cy="7562445"/>
          </a:xfrm>
          <a:prstGeom prst="rect">
            <a:avLst/>
          </a:prstGeom>
        </p:spPr>
      </p:pic>
    </p:spTree>
    <p:extLst>
      <p:ext uri="{BB962C8B-B14F-4D97-AF65-F5344CB8AC3E}">
        <p14:creationId xmlns:p14="http://schemas.microsoft.com/office/powerpoint/2010/main" val="2180853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Tip Speed Ratio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800258"/>
              </a:xfrm>
            </p:spPr>
            <p:txBody>
              <a:bodyPr/>
              <a:lstStyle/>
              <a:p>
                <a:r>
                  <a:rPr lang="en-US" dirty="0"/>
                  <a:t>It is the ratio between the tangential speed at blade tip and the actual wind speed. </a:t>
                </a:r>
              </a:p>
              <a:p>
                <a:pPr marL="0" indent="0" algn="ctr">
                  <a:buNone/>
                </a:pPr>
                <a:r>
                  <a:rPr lang="en-US" dirty="0"/>
                  <a:t>TSR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𝑇𝑎𝑛𝑔𝑒𝑛𝑡𝑖𝑎𝑙</m:t>
                        </m:r>
                        <m:r>
                          <a:rPr lang="en-US" b="0" i="1" smtClean="0">
                            <a:latin typeface="Cambria Math" panose="02040503050406030204" pitchFamily="18" charset="0"/>
                          </a:rPr>
                          <m:t> </m:t>
                        </m:r>
                        <m:r>
                          <a:rPr lang="en-US" b="0" i="1" smtClean="0">
                            <a:latin typeface="Cambria Math" panose="02040503050406030204" pitchFamily="18" charset="0"/>
                          </a:rPr>
                          <m:t>𝑆𝑝𝑒𝑒𝑑</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𝑏𝑙𝑎𝑑𝑒</m:t>
                        </m:r>
                        <m:r>
                          <a:rPr lang="en-US" b="0" i="1" smtClean="0">
                            <a:latin typeface="Cambria Math" panose="02040503050406030204" pitchFamily="18" charset="0"/>
                          </a:rPr>
                          <m:t> </m:t>
                        </m:r>
                        <m:r>
                          <a:rPr lang="en-US" b="0" i="1" smtClean="0">
                            <a:latin typeface="Cambria Math" panose="02040503050406030204" pitchFamily="18" charset="0"/>
                          </a:rPr>
                          <m:t>𝑡𝑖𝑝</m:t>
                        </m:r>
                      </m:num>
                      <m:den>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𝑤𝑖𝑛𝑑</m:t>
                        </m:r>
                        <m:r>
                          <a:rPr lang="en-US" b="0" i="1" smtClean="0">
                            <a:latin typeface="Cambria Math" panose="02040503050406030204" pitchFamily="18" charset="0"/>
                          </a:rPr>
                          <m:t> </m:t>
                        </m:r>
                        <m:r>
                          <a:rPr lang="en-US" b="0" i="1" smtClean="0">
                            <a:latin typeface="Cambria Math" panose="02040503050406030204" pitchFamily="18" charset="0"/>
                          </a:rPr>
                          <m:t>𝑠𝑝𝑒𝑒𝑑</m:t>
                        </m:r>
                      </m:den>
                    </m:f>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𝑤</m:t>
                        </m:r>
                      </m:num>
                      <m:den>
                        <m:r>
                          <m:rPr>
                            <m:nor/>
                          </m:rPr>
                          <a:rPr lang="en-US" dirty="0" smtClean="0"/>
                          <m:t>V</m:t>
                        </m:r>
                        <m:r>
                          <m:rPr>
                            <m:nor/>
                          </m:rPr>
                          <a:rPr lang="en-US" baseline="-25000" dirty="0" smtClean="0"/>
                          <m:t>o</m:t>
                        </m:r>
                      </m:den>
                    </m:f>
                  </m:oMath>
                </a14:m>
                <a:endParaRPr lang="en-US" dirty="0"/>
              </a:p>
              <a:p>
                <a:pPr marL="0" indent="0">
                  <a:buNone/>
                </a:pPr>
                <a:r>
                  <a:rPr lang="en-US" dirty="0"/>
                  <a:t>Where: </a:t>
                </a:r>
                <a:br>
                  <a:rPr lang="en-US" dirty="0"/>
                </a:br>
                <a:r>
                  <a:rPr lang="en-US" dirty="0"/>
                  <a:t>ω is the angular speed [rad/s]</a:t>
                </a:r>
                <a:br>
                  <a:rPr lang="en-US" dirty="0"/>
                </a:br>
                <a:r>
                  <a:rPr lang="en-US" dirty="0"/>
                  <a:t>R the rotor radius [m] </a:t>
                </a:r>
                <a:br>
                  <a:rPr lang="en-US" dirty="0"/>
                </a:br>
                <a:r>
                  <a:rPr lang="en-US" dirty="0"/>
                  <a:t>V</a:t>
                </a:r>
                <a:r>
                  <a:rPr lang="en-US" baseline="-25000" dirty="0"/>
                  <a:t>o</a:t>
                </a:r>
                <a:r>
                  <a:rPr lang="en-US" dirty="0"/>
                  <a:t> the ambient wind speed [m/s]</a:t>
                </a:r>
              </a:p>
              <a:p>
                <a:pPr marL="0" indent="0">
                  <a:buNone/>
                </a:pPr>
                <a:endParaRPr lang="en-US" dirty="0"/>
              </a:p>
              <a:p>
                <a:r>
                  <a:rPr lang="en-US" dirty="0"/>
                  <a:t>Each rotor design has an optimal tip speed ratio at which the maximum power extraction is achieved.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800258"/>
              </a:xfrm>
              <a:blipFill>
                <a:blip r:embed="rId2"/>
                <a:stretch>
                  <a:fillRect l="-1217" t="-2030" r="-1739" b="-635"/>
                </a:stretch>
              </a:blipFill>
            </p:spPr>
            <p:txBody>
              <a:bodyPr/>
              <a:lstStyle/>
              <a:p>
                <a:r>
                  <a:rPr lang="en-US">
                    <a:noFill/>
                  </a:rPr>
                  <a:t> </a:t>
                </a:r>
              </a:p>
            </p:txBody>
          </p:sp>
        </mc:Fallback>
      </mc:AlternateContent>
    </p:spTree>
    <p:extLst>
      <p:ext uri="{BB962C8B-B14F-4D97-AF65-F5344CB8AC3E}">
        <p14:creationId xmlns:p14="http://schemas.microsoft.com/office/powerpoint/2010/main" val="9383475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B33EB-DD1D-44A7-B396-4AC9F0686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546" y="0"/>
            <a:ext cx="6174863" cy="8780203"/>
          </a:xfrm>
          <a:prstGeom prst="rect">
            <a:avLst/>
          </a:prstGeom>
        </p:spPr>
      </p:pic>
    </p:spTree>
    <p:extLst>
      <p:ext uri="{BB962C8B-B14F-4D97-AF65-F5344CB8AC3E}">
        <p14:creationId xmlns:p14="http://schemas.microsoft.com/office/powerpoint/2010/main" val="31299867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677F-9146-433C-BEF3-96C9639308B1}"/>
              </a:ext>
            </a:extLst>
          </p:cNvPr>
          <p:cNvSpPr>
            <a:spLocks noGrp="1"/>
          </p:cNvSpPr>
          <p:nvPr>
            <p:ph idx="1"/>
          </p:nvPr>
        </p:nvSpPr>
        <p:spPr>
          <a:xfrm>
            <a:off x="838200" y="410547"/>
            <a:ext cx="10515600" cy="587829"/>
          </a:xfrm>
        </p:spPr>
        <p:txBody>
          <a:bodyPr/>
          <a:lstStyle/>
          <a:p>
            <a:pPr marL="0" indent="0" algn="ctr">
              <a:buNone/>
            </a:pPr>
            <a:r>
              <a:rPr lang="en-US" b="1" dirty="0"/>
              <a:t>2. Brakes for yaw control</a:t>
            </a:r>
            <a:endParaRPr lang="en-US" dirty="0"/>
          </a:p>
        </p:txBody>
      </p:sp>
      <p:pic>
        <p:nvPicPr>
          <p:cNvPr id="4" name="Picture 3">
            <a:extLst>
              <a:ext uri="{FF2B5EF4-FFF2-40B4-BE49-F238E27FC236}">
                <a16:creationId xmlns:a16="http://schemas.microsoft.com/office/drawing/2014/main" id="{D8353549-DF2D-49E6-B7B4-782EAF8CB23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341637" y="1736894"/>
            <a:ext cx="4572000" cy="3794760"/>
          </a:xfrm>
          <a:prstGeom prst="rect">
            <a:avLst/>
          </a:prstGeom>
        </p:spPr>
      </p:pic>
      <p:sp>
        <p:nvSpPr>
          <p:cNvPr id="5" name="TextBox 4">
            <a:extLst>
              <a:ext uri="{FF2B5EF4-FFF2-40B4-BE49-F238E27FC236}">
                <a16:creationId xmlns:a16="http://schemas.microsoft.com/office/drawing/2014/main" id="{4A83ED0E-9BAD-45A0-B71C-4DC9942B5FBF}"/>
              </a:ext>
            </a:extLst>
          </p:cNvPr>
          <p:cNvSpPr txBox="1"/>
          <p:nvPr/>
        </p:nvSpPr>
        <p:spPr>
          <a:xfrm>
            <a:off x="438539" y="1110343"/>
            <a:ext cx="6680718" cy="5632311"/>
          </a:xfrm>
          <a:prstGeom prst="rect">
            <a:avLst/>
          </a:prstGeom>
          <a:noFill/>
        </p:spPr>
        <p:txBody>
          <a:bodyPr wrap="square" rtlCol="0">
            <a:spAutoFit/>
          </a:bodyPr>
          <a:lstStyle/>
          <a:p>
            <a:pPr marL="285750" lvl="0" indent="-285750">
              <a:buFont typeface="Arial" panose="020B0604020202020204" pitchFamily="34" charset="0"/>
              <a:buChar char="•"/>
            </a:pPr>
            <a:r>
              <a:rPr lang="en-US" sz="2400" dirty="0"/>
              <a:t>Yaw brakes provide an effective means of smoothly controlling a wind turbine nacelle as it rotates “up wind” or yaws. They are usually installed as drag brakes and operate by controlling back pressure, which in turn controls the degree of spring force and therefore braking torques.</a:t>
            </a:r>
          </a:p>
          <a:p>
            <a:pPr marL="285750" lvl="0" indent="-285750">
              <a:buFont typeface="Arial" panose="020B0604020202020204" pitchFamily="34" charset="0"/>
              <a:buChar char="•"/>
            </a:pPr>
            <a:r>
              <a:rPr lang="en-US" sz="2400" dirty="0"/>
              <a:t>An anemometer signals a change in wind direction which energizes the motor driving the gear ring on the yawing system.</a:t>
            </a:r>
          </a:p>
          <a:p>
            <a:pPr lvl="0"/>
            <a:endParaRPr lang="en-US" sz="2400" dirty="0"/>
          </a:p>
          <a:p>
            <a:r>
              <a:rPr lang="en-US" sz="2400" dirty="0"/>
              <a:t>Wind-turbine engineers agree that a mechanical disc brake is the best solution in terms of reliability, simplicity of manufacture, ease of servicing and initial cost.</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967273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8D288D-B957-41D1-952C-D68C47CF7D66}"/>
              </a:ext>
            </a:extLst>
          </p:cNvPr>
          <p:cNvSpPr>
            <a:spLocks noGrp="1"/>
          </p:cNvSpPr>
          <p:nvPr>
            <p:ph idx="1"/>
          </p:nvPr>
        </p:nvSpPr>
        <p:spPr>
          <a:xfrm>
            <a:off x="438539" y="354563"/>
            <a:ext cx="10915261" cy="5822400"/>
          </a:xfrm>
        </p:spPr>
        <p:txBody>
          <a:bodyPr>
            <a:normAutofit/>
          </a:bodyPr>
          <a:lstStyle/>
          <a:p>
            <a:r>
              <a:rPr lang="en-US" sz="2400" b="1" dirty="0"/>
              <a:t>Types of yaw brakes for wind turbine:</a:t>
            </a:r>
            <a:endParaRPr lang="en-US" sz="2400" dirty="0"/>
          </a:p>
          <a:p>
            <a:pPr lvl="0"/>
            <a:r>
              <a:rPr lang="en-US" sz="2400" dirty="0"/>
              <a:t>ABT 75 G</a:t>
            </a:r>
          </a:p>
          <a:p>
            <a:pPr lvl="0"/>
            <a:r>
              <a:rPr lang="en-US" sz="2400" dirty="0"/>
              <a:t>ABT 90 G</a:t>
            </a:r>
          </a:p>
          <a:p>
            <a:pPr lvl="0"/>
            <a:r>
              <a:rPr lang="en-US" sz="2400" dirty="0"/>
              <a:t>ABT 75 S</a:t>
            </a:r>
          </a:p>
          <a:p>
            <a:pPr lvl="0"/>
            <a:r>
              <a:rPr lang="en-US" sz="2400" dirty="0"/>
              <a:t>ABT 90 S</a:t>
            </a:r>
          </a:p>
          <a:p>
            <a:pPr lvl="0"/>
            <a:r>
              <a:rPr lang="en-US" sz="2400" dirty="0"/>
              <a:t>ABT 120 G</a:t>
            </a:r>
          </a:p>
        </p:txBody>
      </p:sp>
      <p:pic>
        <p:nvPicPr>
          <p:cNvPr id="5" name="Picture 4">
            <a:extLst>
              <a:ext uri="{FF2B5EF4-FFF2-40B4-BE49-F238E27FC236}">
                <a16:creationId xmlns:a16="http://schemas.microsoft.com/office/drawing/2014/main" id="{9BBE809C-6091-4547-927A-72AC0EFFF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1490" y="1063689"/>
            <a:ext cx="8072310" cy="5538107"/>
          </a:xfrm>
          <a:prstGeom prst="rect">
            <a:avLst/>
          </a:prstGeom>
        </p:spPr>
      </p:pic>
    </p:spTree>
    <p:extLst>
      <p:ext uri="{BB962C8B-B14F-4D97-AF65-F5344CB8AC3E}">
        <p14:creationId xmlns:p14="http://schemas.microsoft.com/office/powerpoint/2010/main" val="17781600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7C98F2-211E-4715-A5C0-C861D80DA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30416" cy="7721654"/>
          </a:xfrm>
          <a:prstGeom prst="rect">
            <a:avLst/>
          </a:prstGeom>
        </p:spPr>
      </p:pic>
      <p:pic>
        <p:nvPicPr>
          <p:cNvPr id="7" name="Picture 6">
            <a:extLst>
              <a:ext uri="{FF2B5EF4-FFF2-40B4-BE49-F238E27FC236}">
                <a16:creationId xmlns:a16="http://schemas.microsoft.com/office/drawing/2014/main" id="{F82C8BD0-D61E-45BD-8FB5-E0AB33736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339" y="0"/>
            <a:ext cx="5352661" cy="7611092"/>
          </a:xfrm>
          <a:prstGeom prst="rect">
            <a:avLst/>
          </a:prstGeom>
        </p:spPr>
      </p:pic>
    </p:spTree>
    <p:extLst>
      <p:ext uri="{BB962C8B-B14F-4D97-AF65-F5344CB8AC3E}">
        <p14:creationId xmlns:p14="http://schemas.microsoft.com/office/powerpoint/2010/main" val="870461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76E683-4499-40F0-9DDA-9CF35699A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360" y="0"/>
            <a:ext cx="5241802" cy="7453459"/>
          </a:xfrm>
          <a:prstGeom prst="rect">
            <a:avLst/>
          </a:prstGeom>
        </p:spPr>
      </p:pic>
    </p:spTree>
    <p:extLst>
      <p:ext uri="{BB962C8B-B14F-4D97-AF65-F5344CB8AC3E}">
        <p14:creationId xmlns:p14="http://schemas.microsoft.com/office/powerpoint/2010/main" val="40962706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FB5D4-2E9B-4B37-A37B-82E72B91E2FA}"/>
              </a:ext>
            </a:extLst>
          </p:cNvPr>
          <p:cNvSpPr>
            <a:spLocks noGrp="1"/>
          </p:cNvSpPr>
          <p:nvPr>
            <p:ph idx="1"/>
          </p:nvPr>
        </p:nvSpPr>
        <p:spPr>
          <a:xfrm>
            <a:off x="838200" y="569167"/>
            <a:ext cx="10515600" cy="653143"/>
          </a:xfrm>
        </p:spPr>
        <p:txBody>
          <a:bodyPr/>
          <a:lstStyle/>
          <a:p>
            <a:pPr marL="0" indent="0" algn="ctr">
              <a:buNone/>
            </a:pPr>
            <a:r>
              <a:rPr lang="en-US" b="1" dirty="0"/>
              <a:t>3. Blade pitch control braking considerations</a:t>
            </a:r>
            <a:endParaRPr lang="en-US" dirty="0"/>
          </a:p>
        </p:txBody>
      </p:sp>
      <p:pic>
        <p:nvPicPr>
          <p:cNvPr id="4" name="Picture 3">
            <a:extLst>
              <a:ext uri="{FF2B5EF4-FFF2-40B4-BE49-F238E27FC236}">
                <a16:creationId xmlns:a16="http://schemas.microsoft.com/office/drawing/2014/main" id="{44DFAF0F-D179-4A7F-B152-0E5DA57F4480}"/>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02596"/>
            <a:ext cx="5943600" cy="3756660"/>
          </a:xfrm>
          <a:prstGeom prst="rect">
            <a:avLst/>
          </a:prstGeom>
        </p:spPr>
      </p:pic>
      <p:sp>
        <p:nvSpPr>
          <p:cNvPr id="5" name="TextBox 4">
            <a:extLst>
              <a:ext uri="{FF2B5EF4-FFF2-40B4-BE49-F238E27FC236}">
                <a16:creationId xmlns:a16="http://schemas.microsoft.com/office/drawing/2014/main" id="{5E33BDDE-93BA-4BE7-80F4-67FF3EACC386}"/>
              </a:ext>
            </a:extLst>
          </p:cNvPr>
          <p:cNvSpPr txBox="1"/>
          <p:nvPr/>
        </p:nvSpPr>
        <p:spPr>
          <a:xfrm>
            <a:off x="737118" y="2043404"/>
            <a:ext cx="6018245" cy="3416320"/>
          </a:xfrm>
          <a:prstGeom prst="rect">
            <a:avLst/>
          </a:prstGeom>
          <a:noFill/>
        </p:spPr>
        <p:txBody>
          <a:bodyPr wrap="square" rtlCol="0">
            <a:spAutoFit/>
          </a:bodyPr>
          <a:lstStyle/>
          <a:p>
            <a:pPr marL="285750" lvl="0" indent="-285750">
              <a:buFont typeface="Arial" panose="020B0604020202020204" pitchFamily="34" charset="0"/>
              <a:buChar char="•"/>
            </a:pPr>
            <a:r>
              <a:rPr lang="en-US" sz="2400" dirty="0"/>
              <a:t>Large horizontal axis wind turbines “pitch” or angle their rotor blades for best efficiency.</a:t>
            </a:r>
          </a:p>
          <a:p>
            <a:pPr marL="285750" lvl="0" indent="-285750">
              <a:buFont typeface="Arial" panose="020B0604020202020204" pitchFamily="34" charset="0"/>
              <a:buChar char="•"/>
            </a:pPr>
            <a:r>
              <a:rPr lang="en-US" sz="2400" dirty="0"/>
              <a:t>The rotor blades are also pitched or feathered to minimize rotation in high winds and for turbine maintenance.</a:t>
            </a:r>
          </a:p>
          <a:p>
            <a:pPr marL="285750" lvl="0" indent="-285750">
              <a:buFont typeface="Arial" panose="020B0604020202020204" pitchFamily="34" charset="0"/>
              <a:buChar char="•"/>
            </a:pPr>
            <a:r>
              <a:rPr lang="en-US" sz="2400" dirty="0"/>
              <a:t>Pitch drives can be driven electrically or hydraulically, but electrical is more common.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69875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57202"/>
            <a:ext cx="7772400" cy="1752599"/>
          </a:xfrm>
        </p:spPr>
        <p:txBody>
          <a:bodyPr/>
          <a:lstStyle/>
          <a:p>
            <a:r>
              <a:rPr lang="en-US" dirty="0"/>
              <a:t>Optimization</a:t>
            </a:r>
          </a:p>
        </p:txBody>
      </p:sp>
      <p:sp>
        <p:nvSpPr>
          <p:cNvPr id="3" name="Subtitle 2"/>
          <p:cNvSpPr>
            <a:spLocks noGrp="1"/>
          </p:cNvSpPr>
          <p:nvPr>
            <p:ph type="subTitle" idx="1"/>
          </p:nvPr>
        </p:nvSpPr>
        <p:spPr>
          <a:xfrm>
            <a:off x="1905000" y="2057400"/>
            <a:ext cx="8534400" cy="4343400"/>
          </a:xfrm>
        </p:spPr>
        <p:txBody>
          <a:bodyPr/>
          <a:lstStyle/>
          <a:p>
            <a:pPr marL="457200" indent="-457200" algn="l">
              <a:buFontTx/>
              <a:buChar char="-"/>
            </a:pPr>
            <a:r>
              <a:rPr lang="en-US" dirty="0">
                <a:solidFill>
                  <a:srgbClr val="FF0000"/>
                </a:solidFill>
              </a:rPr>
              <a:t>Yaw Control System </a:t>
            </a:r>
          </a:p>
          <a:p>
            <a:pPr marL="457200" indent="-457200" algn="l">
              <a:buFontTx/>
              <a:buChar char="-"/>
            </a:pPr>
            <a:r>
              <a:rPr lang="en-US" dirty="0">
                <a:solidFill>
                  <a:srgbClr val="FF0000"/>
                </a:solidFill>
              </a:rPr>
              <a:t>Pitching Control System</a:t>
            </a:r>
          </a:p>
          <a:p>
            <a:pPr marL="457200" indent="-457200" algn="l">
              <a:buFontTx/>
              <a:buChar char="-"/>
            </a:pPr>
            <a:endParaRPr lang="en-US" dirty="0"/>
          </a:p>
          <a:p>
            <a:pPr marL="457200" indent="-457200" algn="l">
              <a:buFontTx/>
              <a:buChar char="-"/>
            </a:pPr>
            <a:endParaRPr lang="en-US" dirty="0"/>
          </a:p>
        </p:txBody>
      </p:sp>
    </p:spTree>
    <p:extLst>
      <p:ext uri="{BB962C8B-B14F-4D97-AF65-F5344CB8AC3E}">
        <p14:creationId xmlns:p14="http://schemas.microsoft.com/office/powerpoint/2010/main" val="3025779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3200400"/>
            <a:ext cx="8763000" cy="3276600"/>
          </a:xfrm>
        </p:spPr>
        <p:txBody>
          <a:bodyPr>
            <a:normAutofit/>
          </a:bodyPr>
          <a:lstStyle/>
          <a:p>
            <a:r>
              <a:rPr lang="en-US" sz="2000" dirty="0"/>
              <a:t>Wind turbine is a sophisticated system of component that must all work together to efficiently power production.</a:t>
            </a:r>
          </a:p>
          <a:p>
            <a:r>
              <a:rPr lang="en-US" sz="2000" dirty="0"/>
              <a:t>Like most sophisticated systems it can be divided into sections.</a:t>
            </a:r>
          </a:p>
          <a:p>
            <a:r>
              <a:rPr lang="en-US" sz="2000" dirty="0"/>
              <a:t>Some sections are dedicated to capture the wind energy, other sections convert the mechanical kinetic energy to electrical energy .</a:t>
            </a:r>
          </a:p>
          <a:p>
            <a:r>
              <a:rPr lang="en-US" sz="2000" dirty="0"/>
              <a:t>All of the sections depends on a control system to keep  the turbine facing into the wind and turning at proper rate.</a:t>
            </a:r>
          </a:p>
        </p:txBody>
      </p:sp>
      <p:pic>
        <p:nvPicPr>
          <p:cNvPr id="1026" name="Picture 2" descr="C:\Users\Moro\Desktop\350px-Windenerg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28600"/>
            <a:ext cx="5181600" cy="281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040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t>
            </a:r>
            <a:r>
              <a:rPr lang="en-US" u="sng" dirty="0"/>
              <a:t>closed loop control system</a:t>
            </a:r>
          </a:p>
        </p:txBody>
      </p:sp>
      <p:sp>
        <p:nvSpPr>
          <p:cNvPr id="3" name="Content Placeholder 2"/>
          <p:cNvSpPr>
            <a:spLocks noGrp="1"/>
          </p:cNvSpPr>
          <p:nvPr>
            <p:ph idx="1"/>
          </p:nvPr>
        </p:nvSpPr>
        <p:spPr>
          <a:xfrm>
            <a:off x="1905000" y="4267200"/>
            <a:ext cx="8305800" cy="2286000"/>
          </a:xfrm>
        </p:spPr>
        <p:txBody>
          <a:bodyPr>
            <a:normAutofit/>
          </a:bodyPr>
          <a:lstStyle/>
          <a:p>
            <a:pPr marL="0" indent="0">
              <a:buNone/>
            </a:pPr>
            <a:r>
              <a:rPr lang="en-US" dirty="0"/>
              <a:t>-The closed loop control system measure variables that affect system performance and compare this measurements to desired performance which is called (SETPOINT).</a:t>
            </a:r>
          </a:p>
        </p:txBody>
      </p:sp>
      <p:pic>
        <p:nvPicPr>
          <p:cNvPr id="2050" name="Picture 2" descr="C:\Users\Moro\Pictures\Screenshots\Screenshot (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430740"/>
            <a:ext cx="7415791"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223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dirty="0"/>
              <a:t>-Wind turbine yaw control system measures </a:t>
            </a:r>
            <a:r>
              <a:rPr lang="en-US" sz="2400" dirty="0">
                <a:solidFill>
                  <a:srgbClr val="FF0000"/>
                </a:solidFill>
              </a:rPr>
              <a:t>wind direction, wind speed and the current position of the turbine.</a:t>
            </a:r>
          </a:p>
        </p:txBody>
      </p:sp>
      <p:sp>
        <p:nvSpPr>
          <p:cNvPr id="3" name="Content Placeholder 2"/>
          <p:cNvSpPr>
            <a:spLocks noGrp="1"/>
          </p:cNvSpPr>
          <p:nvPr>
            <p:ph idx="1"/>
          </p:nvPr>
        </p:nvSpPr>
        <p:spPr/>
        <p:txBody>
          <a:bodyPr>
            <a:normAutofit/>
          </a:bodyPr>
          <a:lstStyle/>
          <a:p>
            <a:r>
              <a:rPr lang="en-US" sz="2000" dirty="0"/>
              <a:t>Measurements of these variables are made using sensors</a:t>
            </a:r>
          </a:p>
          <a:p>
            <a:r>
              <a:rPr lang="en-US" sz="2000" dirty="0"/>
              <a:t>Sensors              is a device converts the physical quantities into an electrical signal such as volt, current or frequency that can be understood by the controller.</a:t>
            </a:r>
          </a:p>
          <a:p>
            <a:r>
              <a:rPr lang="en-US" sz="2000" dirty="0"/>
              <a:t>Information from the sensors is called feedback, feedback is used by the controller to make decisions and take actions to keep the wind system operating </a:t>
            </a:r>
          </a:p>
        </p:txBody>
      </p:sp>
      <p:sp>
        <p:nvSpPr>
          <p:cNvPr id="6" name="Right Arrow 5"/>
          <p:cNvSpPr/>
          <p:nvPr/>
        </p:nvSpPr>
        <p:spPr>
          <a:xfrm>
            <a:off x="2087299" y="2242458"/>
            <a:ext cx="492616" cy="375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5" name="Picture 3" descr="C:\Users\Moro\Pictures\Screenshots\Screenshot (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005173"/>
            <a:ext cx="5893046" cy="280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395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075"/>
                                        </p:tgtEl>
                                        <p:attrNameLst>
                                          <p:attrName>style.visibility</p:attrName>
                                        </p:attrNameLst>
                                      </p:cBhvr>
                                      <p:to>
                                        <p:strVal val="visible"/>
                                      </p:to>
                                    </p:set>
                                    <p:animEffect transition="in" filter="fade">
                                      <p:cBhvr>
                                        <p:cTn id="40" dur="1000"/>
                                        <p:tgtEl>
                                          <p:spTgt spid="3075"/>
                                        </p:tgtEl>
                                      </p:cBhvr>
                                    </p:animEffect>
                                    <p:anim calcmode="lin" valueType="num">
                                      <p:cBhvr>
                                        <p:cTn id="41" dur="1000" fill="hold"/>
                                        <p:tgtEl>
                                          <p:spTgt spid="3075"/>
                                        </p:tgtEl>
                                        <p:attrNameLst>
                                          <p:attrName>ppt_x</p:attrName>
                                        </p:attrNameLst>
                                      </p:cBhvr>
                                      <p:tavLst>
                                        <p:tav tm="0">
                                          <p:val>
                                            <p:strVal val="#ppt_x"/>
                                          </p:val>
                                        </p:tav>
                                        <p:tav tm="100000">
                                          <p:val>
                                            <p:strVal val="#ppt_x"/>
                                          </p:val>
                                        </p:tav>
                                      </p:tavLst>
                                    </p:anim>
                                    <p:anim calcmode="lin" valueType="num">
                                      <p:cBhvr>
                                        <p:cTn id="42"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Blade chord </a:t>
            </a:r>
          </a:p>
        </p:txBody>
      </p:sp>
      <p:sp>
        <p:nvSpPr>
          <p:cNvPr id="3" name="Content Placeholder 2"/>
          <p:cNvSpPr>
            <a:spLocks noGrp="1"/>
          </p:cNvSpPr>
          <p:nvPr>
            <p:ph idx="1"/>
          </p:nvPr>
        </p:nvSpPr>
        <p:spPr/>
        <p:txBody>
          <a:bodyPr/>
          <a:lstStyle/>
          <a:p>
            <a:r>
              <a:rPr lang="en-US" dirty="0"/>
              <a:t>The chord is the length between leading edge and trailing edge of the blade profile. The blade thickness and shape is determined by the airfoil used, in this case it will be a NACA airfoil, where the blade curvature and maximum thickness are defined as percentage of the chord.</a:t>
            </a:r>
          </a:p>
        </p:txBody>
      </p:sp>
    </p:spTree>
    <p:extLst>
      <p:ext uri="{BB962C8B-B14F-4D97-AF65-F5344CB8AC3E}">
        <p14:creationId xmlns:p14="http://schemas.microsoft.com/office/powerpoint/2010/main" val="23955202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0"/>
            <a:ext cx="8229600" cy="6858000"/>
          </a:xfrm>
        </p:spPr>
        <p:txBody>
          <a:bodyPr>
            <a:normAutofit/>
          </a:bodyPr>
          <a:lstStyle/>
          <a:p>
            <a:r>
              <a:rPr lang="en-US" sz="2000" dirty="0">
                <a:solidFill>
                  <a:srgbClr val="FF0000"/>
                </a:solidFill>
              </a:rPr>
              <a:t>An important control function is to keep the turbine pointed into wind, so a simple instruction might be, if the wind direction differ from the direction turbine is pointing by more than 5 degree then turn the nacelle until it is aligned.</a:t>
            </a:r>
          </a:p>
          <a:p>
            <a:r>
              <a:rPr lang="en-US" sz="2000" dirty="0">
                <a:solidFill>
                  <a:srgbClr val="FF0000"/>
                </a:solidFill>
              </a:rPr>
              <a:t>In this case the turbine aligned with the SETPOINT, to maintain it the controller receives a signal from the wind directional vane and compare it to the nacelle position sensor, if the wind direction and nacelle position are the same no action required and everything remain constant.</a:t>
            </a:r>
          </a:p>
          <a:p>
            <a:r>
              <a:rPr lang="en-US" sz="2000" dirty="0">
                <a:solidFill>
                  <a:srgbClr val="FF0000"/>
                </a:solidFill>
              </a:rPr>
              <a:t>When the wind direction change, then is a difference bet. The SETPOINT and error signal is produced, the error signal is used by the controller to produce a correction signal that will sent to the actuators in motion to move the nacelle to the SETPOINT.</a:t>
            </a:r>
          </a:p>
          <a:p>
            <a:endParaRPr lang="en-US" sz="2000" dirty="0">
              <a:solidFill>
                <a:srgbClr val="FF0000"/>
              </a:solidFill>
            </a:endParaRPr>
          </a:p>
        </p:txBody>
      </p:sp>
      <p:pic>
        <p:nvPicPr>
          <p:cNvPr id="4098" name="Picture 2" descr="C:\Users\Moro\Pictures\Screenshots\Screenshot (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3962401"/>
            <a:ext cx="6272213" cy="275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15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 calcmode="lin" valueType="num">
                                      <p:cBhvr additive="base">
                                        <p:cTn id="25" dur="500" fill="hold"/>
                                        <p:tgtEl>
                                          <p:spTgt spid="4098"/>
                                        </p:tgtEl>
                                        <p:attrNameLst>
                                          <p:attrName>ppt_x</p:attrName>
                                        </p:attrNameLst>
                                      </p:cBhvr>
                                      <p:tavLst>
                                        <p:tav tm="0">
                                          <p:val>
                                            <p:strVal val="#ppt_x"/>
                                          </p:val>
                                        </p:tav>
                                        <p:tav tm="100000">
                                          <p:val>
                                            <p:strVal val="#ppt_x"/>
                                          </p:val>
                                        </p:tav>
                                      </p:tavLst>
                                    </p:anim>
                                    <p:anim calcmode="lin" valueType="num">
                                      <p:cBhvr additive="base">
                                        <p:cTn id="26"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1676400" y="-228600"/>
            <a:ext cx="8229600" cy="76200"/>
          </a:xfrm>
        </p:spPr>
        <p:txBody>
          <a:bodyPr>
            <a:normAutofit fontScale="90000"/>
          </a:bodyPr>
          <a:lstStyle/>
          <a:p>
            <a:r>
              <a:rPr lang="en-US" dirty="0"/>
              <a:t>2</a:t>
            </a:r>
          </a:p>
        </p:txBody>
      </p:sp>
      <p:sp>
        <p:nvSpPr>
          <p:cNvPr id="3" name="Content Placeholder 2"/>
          <p:cNvSpPr>
            <a:spLocks noGrp="1"/>
          </p:cNvSpPr>
          <p:nvPr>
            <p:ph idx="1"/>
          </p:nvPr>
        </p:nvSpPr>
        <p:spPr>
          <a:xfrm>
            <a:off x="1752601" y="152400"/>
            <a:ext cx="8610600" cy="6553200"/>
          </a:xfrm>
        </p:spPr>
        <p:txBody>
          <a:bodyPr/>
          <a:lstStyle/>
          <a:p>
            <a:r>
              <a:rPr lang="en-US" dirty="0"/>
              <a:t>(Actuators),</a:t>
            </a:r>
            <a:r>
              <a:rPr lang="en-US" sz="2000" dirty="0">
                <a:solidFill>
                  <a:srgbClr val="FF0000"/>
                </a:solidFill>
              </a:rPr>
              <a:t>Devices such as electric motors or hydraulic cylinders that create motion and can be controlled with an electrical signal.</a:t>
            </a:r>
          </a:p>
          <a:p>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a:p>
            <a:pPr marL="0" indent="0">
              <a:buNone/>
            </a:pPr>
            <a:r>
              <a:rPr lang="en-US" sz="2000" dirty="0">
                <a:solidFill>
                  <a:srgbClr val="FF0000"/>
                </a:solidFill>
              </a:rPr>
              <a:t> </a:t>
            </a:r>
            <a:r>
              <a:rPr lang="en-US" sz="2000" dirty="0"/>
              <a:t>The main reasons to use yaw control system</a:t>
            </a:r>
          </a:p>
          <a:p>
            <a:pPr marL="0" indent="0">
              <a:buNone/>
            </a:pPr>
            <a:r>
              <a:rPr lang="en-US" sz="2000" dirty="0">
                <a:solidFill>
                  <a:srgbClr val="FF0000"/>
                </a:solidFill>
              </a:rPr>
              <a:t>1-To point the nacelle into wind for power generation.</a:t>
            </a:r>
          </a:p>
          <a:p>
            <a:pPr marL="0" indent="0">
              <a:buNone/>
            </a:pPr>
            <a:r>
              <a:rPr lang="en-US" sz="2000" dirty="0">
                <a:solidFill>
                  <a:srgbClr val="FF0000"/>
                </a:solidFill>
              </a:rPr>
              <a:t>2-To detect cable twisting resulting from yaw activity and unwind the cables as necessary.</a:t>
            </a:r>
          </a:p>
          <a:p>
            <a:pPr marL="0" indent="0">
              <a:buNone/>
            </a:pPr>
            <a:r>
              <a:rPr lang="en-US" sz="2000" dirty="0">
                <a:solidFill>
                  <a:srgbClr val="FF0000"/>
                </a:solidFill>
              </a:rPr>
              <a:t>3-To turn the nacelle away from the wind (FURLING)</a:t>
            </a:r>
          </a:p>
          <a:p>
            <a:pPr marL="0" indent="0">
              <a:buNone/>
            </a:pPr>
            <a:r>
              <a:rPr lang="en-US" sz="2000" dirty="0">
                <a:solidFill>
                  <a:srgbClr val="FF0000"/>
                </a:solidFill>
              </a:rPr>
              <a:t>FURLING:- it used to protect the turbine from high wind or to stop hub rotating for shut down.             (ONE OF THE BREAKS TYPE).</a:t>
            </a:r>
          </a:p>
          <a:p>
            <a:pPr marL="0" indent="0">
              <a:buNone/>
            </a:pPr>
            <a:endParaRPr lang="en-US" sz="2000" dirty="0">
              <a:solidFill>
                <a:srgbClr val="FF0000"/>
              </a:solidFill>
            </a:endParaRPr>
          </a:p>
        </p:txBody>
      </p:sp>
      <p:pic>
        <p:nvPicPr>
          <p:cNvPr id="5122" name="Picture 2" descr="C:\Users\Moro\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234" y="1143000"/>
            <a:ext cx="2143125" cy="214312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3444766" y="5858939"/>
            <a:ext cx="6096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410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 calcmode="lin" valueType="num">
                                      <p:cBhvr additive="base">
                                        <p:cTn id="2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 calcmode="lin" valueType="num">
                                      <p:cBhvr additive="base">
                                        <p:cTn id="2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 calcmode="lin" valueType="num">
                                      <p:cBhvr additive="base">
                                        <p:cTn id="3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 calcmode="lin" valueType="num">
                                      <p:cBhvr additive="base">
                                        <p:cTn id="3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76200"/>
            <a:ext cx="8229600" cy="6781800"/>
          </a:xfrm>
        </p:spPr>
        <p:txBody>
          <a:bodyPr>
            <a:normAutofit/>
          </a:bodyPr>
          <a:lstStyle/>
          <a:p>
            <a:r>
              <a:rPr lang="en-US" sz="2000" u="sng" dirty="0"/>
              <a:t>2-To detect cable twisting resulting from yaw activity and unwind the cables as necessary:-</a:t>
            </a:r>
          </a:p>
          <a:p>
            <a:r>
              <a:rPr lang="en-US" sz="2000" dirty="0"/>
              <a:t>As the nacelle tracks the wind the flexible power cables become twisted, but might untwisted as the wind changes direction.</a:t>
            </a:r>
          </a:p>
          <a:p>
            <a:pPr>
              <a:buFontTx/>
              <a:buChar char="-"/>
            </a:pPr>
            <a:r>
              <a:rPr lang="en-US" sz="2000" dirty="0">
                <a:solidFill>
                  <a:srgbClr val="FF0000"/>
                </a:solidFill>
              </a:rPr>
              <a:t>Sensors detect nacelle rotation and the controller count the revolutions.</a:t>
            </a:r>
          </a:p>
          <a:p>
            <a:pPr>
              <a:buFontTx/>
              <a:buChar char="-"/>
            </a:pPr>
            <a:r>
              <a:rPr lang="en-US" sz="2000" dirty="0">
                <a:solidFill>
                  <a:srgbClr val="FF0000"/>
                </a:solidFill>
              </a:rPr>
              <a:t>If the twist becomes excessive the controller will put the turbine into a stop state and rotate the nacelle to untwist the cables </a:t>
            </a:r>
          </a:p>
          <a:p>
            <a:pPr>
              <a:buFontTx/>
              <a:buChar char="-"/>
            </a:pPr>
            <a:r>
              <a:rPr lang="en-US" sz="2000" dirty="0">
                <a:solidFill>
                  <a:srgbClr val="FF0000"/>
                </a:solidFill>
              </a:rPr>
              <a:t>If the nacelle is pointing 180 degree away from the wind, the controller will determine which direction will untwist the cable.</a:t>
            </a:r>
          </a:p>
          <a:p>
            <a:pPr>
              <a:buFontTx/>
              <a:buChar char="-"/>
            </a:pPr>
            <a:r>
              <a:rPr lang="en-US" sz="2000" dirty="0">
                <a:solidFill>
                  <a:srgbClr val="FF0000"/>
                </a:solidFill>
              </a:rPr>
              <a:t>And then turn the nacelle in that direction to realign it with the wind.</a:t>
            </a:r>
          </a:p>
          <a:p>
            <a:pPr>
              <a:buFontTx/>
              <a:buChar char="-"/>
            </a:pPr>
            <a:endParaRPr lang="en-US" sz="2000" dirty="0">
              <a:solidFill>
                <a:srgbClr val="FF0000"/>
              </a:solidFill>
            </a:endParaRPr>
          </a:p>
        </p:txBody>
      </p:sp>
      <p:pic>
        <p:nvPicPr>
          <p:cNvPr id="6146" name="Picture 2" descr="C:\Users\Moro\Pictures\Screenshots\Screenshot (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733800"/>
            <a:ext cx="5530850" cy="280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079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0"/>
            <a:ext cx="8229600" cy="6858000"/>
          </a:xfrm>
        </p:spPr>
        <p:txBody>
          <a:bodyPr>
            <a:normAutofit/>
          </a:bodyPr>
          <a:lstStyle/>
          <a:p>
            <a:r>
              <a:rPr lang="en-US" sz="3600" u="sng" dirty="0"/>
              <a:t>3-To turn the nacelle away from the wind (FURLING)</a:t>
            </a:r>
          </a:p>
          <a:p>
            <a:r>
              <a:rPr lang="en-US" sz="3000" dirty="0">
                <a:solidFill>
                  <a:srgbClr val="FF0000"/>
                </a:solidFill>
              </a:rPr>
              <a:t>it is used to protect the turbine from high wind or to stop hub rotation for shutdown</a:t>
            </a:r>
          </a:p>
          <a:p>
            <a:r>
              <a:rPr lang="en-US" sz="3000" dirty="0">
                <a:solidFill>
                  <a:srgbClr val="FF0000"/>
                </a:solidFill>
              </a:rPr>
              <a:t>During normal operation when the wind speed is above 3 or 4 m/s the controller will keep the nacelle pointed into the wind and make corrections as the wind direction changes.</a:t>
            </a:r>
          </a:p>
          <a:p>
            <a:r>
              <a:rPr lang="en-US" sz="3000" dirty="0">
                <a:solidFill>
                  <a:srgbClr val="FF0000"/>
                </a:solidFill>
              </a:rPr>
              <a:t>time of low or no wind it is not necessary to keep the nacelle pointing into the wind, in fact tracking the wind is too low to produce power results in unnecessary wear on the yaw system.</a:t>
            </a:r>
          </a:p>
        </p:txBody>
      </p:sp>
    </p:spTree>
    <p:extLst>
      <p:ext uri="{BB962C8B-B14F-4D97-AF65-F5344CB8AC3E}">
        <p14:creationId xmlns:p14="http://schemas.microsoft.com/office/powerpoint/2010/main" val="133828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228600"/>
            <a:ext cx="8458200" cy="6324600"/>
          </a:xfrm>
        </p:spPr>
        <p:txBody>
          <a:bodyPr/>
          <a:lstStyle/>
          <a:p>
            <a:r>
              <a:rPr lang="en-US" dirty="0"/>
              <a:t>Sensors              potentiometer, encodes, ultrasonic sensors may used to detect wind direction.</a:t>
            </a:r>
          </a:p>
          <a:p>
            <a:r>
              <a:rPr lang="en-US" u="sng" dirty="0">
                <a:solidFill>
                  <a:srgbClr val="FF0000"/>
                </a:solidFill>
              </a:rPr>
              <a:t>1-poteniometer:-</a:t>
            </a:r>
          </a:p>
          <a:p>
            <a:pPr marL="0" indent="0">
              <a:buNone/>
            </a:pPr>
            <a:r>
              <a:rPr lang="en-US" sz="2000" dirty="0"/>
              <a:t>  A variable resistor consisting of a resistive strip, three terminals and a movable wiper </a:t>
            </a:r>
          </a:p>
          <a:p>
            <a:endParaRPr lang="en-US" u="sng" dirty="0"/>
          </a:p>
        </p:txBody>
      </p:sp>
      <p:sp>
        <p:nvSpPr>
          <p:cNvPr id="4" name="Right Arrow 3"/>
          <p:cNvSpPr/>
          <p:nvPr/>
        </p:nvSpPr>
        <p:spPr>
          <a:xfrm>
            <a:off x="3252405" y="2286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C:\Users\Moro\Pictures\Screenshots\Screenshot (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068" y="2554823"/>
            <a:ext cx="9603863" cy="385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591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0"/>
                                        </p:tgtEl>
                                        <p:attrNameLst>
                                          <p:attrName>style.visibility</p:attrName>
                                        </p:attrNameLst>
                                      </p:cBhvr>
                                      <p:to>
                                        <p:strVal val="visible"/>
                                      </p:to>
                                    </p:set>
                                    <p:anim calcmode="lin" valueType="num">
                                      <p:cBhvr additive="base">
                                        <p:cTn id="25" dur="500" fill="hold"/>
                                        <p:tgtEl>
                                          <p:spTgt spid="7170"/>
                                        </p:tgtEl>
                                        <p:attrNameLst>
                                          <p:attrName>ppt_x</p:attrName>
                                        </p:attrNameLst>
                                      </p:cBhvr>
                                      <p:tavLst>
                                        <p:tav tm="0">
                                          <p:val>
                                            <p:strVal val="#ppt_x"/>
                                          </p:val>
                                        </p:tav>
                                        <p:tav tm="100000">
                                          <p:val>
                                            <p:strVal val="#ppt_x"/>
                                          </p:val>
                                        </p:tav>
                                      </p:tavLst>
                                    </p:anim>
                                    <p:anim calcmode="lin" valueType="num">
                                      <p:cBhvr additive="base">
                                        <p:cTn id="26"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228601"/>
            <a:ext cx="8686800" cy="6554337"/>
          </a:xfrm>
        </p:spPr>
        <p:txBody>
          <a:bodyPr/>
          <a:lstStyle/>
          <a:p>
            <a:endParaRPr lang="en-US" dirty="0"/>
          </a:p>
          <a:p>
            <a:endParaRPr lang="en-US" dirty="0"/>
          </a:p>
          <a:p>
            <a:endParaRPr lang="en-US" dirty="0"/>
          </a:p>
          <a:p>
            <a:endParaRPr lang="en-US" dirty="0"/>
          </a:p>
          <a:p>
            <a:endParaRPr lang="en-US" dirty="0"/>
          </a:p>
          <a:p>
            <a:endParaRPr lang="en-US" sz="2000" dirty="0"/>
          </a:p>
          <a:p>
            <a:endParaRPr lang="en-US" sz="2000" dirty="0"/>
          </a:p>
          <a:p>
            <a:r>
              <a:rPr lang="en-US" sz="2000" dirty="0"/>
              <a:t>The movable wind vane is connected to a wiper, as the wind direction changes the vane moves the wiper across the resistive element and the output of the potentiometer changes in proportion to the wind movement.</a:t>
            </a:r>
          </a:p>
          <a:p>
            <a:r>
              <a:rPr lang="en-US" sz="2000" u="sng" dirty="0"/>
              <a:t>Adv.</a:t>
            </a:r>
          </a:p>
          <a:p>
            <a:pPr marL="0" indent="0">
              <a:buNone/>
            </a:pPr>
            <a:r>
              <a:rPr lang="en-US" sz="2000" dirty="0"/>
              <a:t>1- provide excellent linearity </a:t>
            </a:r>
          </a:p>
          <a:p>
            <a:pPr marL="0" indent="0">
              <a:buNone/>
            </a:pPr>
            <a:r>
              <a:rPr lang="en-US" sz="2000" dirty="0"/>
              <a:t>2-simplicity </a:t>
            </a:r>
          </a:p>
          <a:p>
            <a:pPr marL="0" indent="0">
              <a:buNone/>
            </a:pPr>
            <a:r>
              <a:rPr lang="en-US" sz="2000" dirty="0"/>
              <a:t>3-low cost</a:t>
            </a:r>
          </a:p>
          <a:p>
            <a:pPr marL="0" indent="0">
              <a:buNone/>
            </a:pPr>
            <a:endParaRPr lang="en-US" sz="2000" dirty="0"/>
          </a:p>
        </p:txBody>
      </p:sp>
      <p:pic>
        <p:nvPicPr>
          <p:cNvPr id="8194" name="Picture 2" descr="C:\Users\Moro\Pictures\Screenshots\Screenshot (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304801"/>
            <a:ext cx="6293893" cy="293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94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 calcmode="lin" valueType="num">
                                      <p:cBhvr additive="base">
                                        <p:cTn id="1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 calcmode="lin" valueType="num">
                                      <p:cBhvr additive="base">
                                        <p:cTn id="2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 calcmode="lin" valueType="num">
                                      <p:cBhvr additive="base">
                                        <p:cTn id="2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0"/>
            <a:ext cx="9144000" cy="6858000"/>
          </a:xfrm>
        </p:spPr>
        <p:txBody>
          <a:bodyPr>
            <a:normAutofit/>
          </a:bodyPr>
          <a:lstStyle/>
          <a:p>
            <a:endParaRPr lang="en-US" sz="2000" u="sng" dirty="0"/>
          </a:p>
          <a:p>
            <a:r>
              <a:rPr lang="en-US" sz="2000" u="sng" dirty="0" err="1"/>
              <a:t>Disadv</a:t>
            </a:r>
            <a:r>
              <a:rPr lang="en-US" sz="2000" u="sng" dirty="0"/>
              <a:t>.</a:t>
            </a:r>
          </a:p>
          <a:p>
            <a:pPr marL="0" indent="0">
              <a:buNone/>
            </a:pPr>
            <a:r>
              <a:rPr lang="en-US" sz="2000" dirty="0"/>
              <a:t>1- wiper wear that requires periodic </a:t>
            </a:r>
            <a:r>
              <a:rPr lang="en-US" sz="2000" dirty="0" err="1"/>
              <a:t>replacment</a:t>
            </a:r>
            <a:r>
              <a:rPr lang="en-US" sz="2000" dirty="0"/>
              <a:t>.</a:t>
            </a:r>
          </a:p>
          <a:p>
            <a:pPr marL="0" indent="0">
              <a:buNone/>
            </a:pPr>
            <a:r>
              <a:rPr lang="en-US" sz="2000" dirty="0"/>
              <a:t>2-Dead band gap as a wiper crosses from point A to point B</a:t>
            </a:r>
          </a:p>
          <a:p>
            <a:pPr marL="0" indent="0">
              <a:buNone/>
            </a:pPr>
            <a:endParaRPr lang="en-US" sz="2000" dirty="0"/>
          </a:p>
        </p:txBody>
      </p:sp>
      <p:pic>
        <p:nvPicPr>
          <p:cNvPr id="9218" name="Picture 2" descr="C:\Users\Moro\Pictures\Screenshots\Screenshot (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1981201"/>
            <a:ext cx="7637463" cy="351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129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18"/>
                                        </p:tgtEl>
                                        <p:attrNameLst>
                                          <p:attrName>style.visibility</p:attrName>
                                        </p:attrNameLst>
                                      </p:cBhvr>
                                      <p:to>
                                        <p:strVal val="visible"/>
                                      </p:to>
                                    </p:set>
                                    <p:animEffect transition="in" filter="fade">
                                      <p:cBhvr>
                                        <p:cTn id="2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u="sng" dirty="0"/>
              <a:t>Encoders:-</a:t>
            </a:r>
          </a:p>
        </p:txBody>
      </p:sp>
      <p:sp>
        <p:nvSpPr>
          <p:cNvPr id="3" name="Content Placeholder 2"/>
          <p:cNvSpPr>
            <a:spLocks noGrp="1"/>
          </p:cNvSpPr>
          <p:nvPr>
            <p:ph idx="1"/>
          </p:nvPr>
        </p:nvSpPr>
        <p:spPr>
          <a:xfrm>
            <a:off x="1524000" y="1115704"/>
            <a:ext cx="9144000" cy="6019800"/>
          </a:xfrm>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r>
              <a:rPr lang="en-US" sz="2000" dirty="0"/>
              <a:t>-Consists of coated perforated disc, several light sources which an usually light emitting diodes and corresponding light detectors, a binary bit is produced when light passes through the disc and the detector is activated</a:t>
            </a:r>
          </a:p>
          <a:p>
            <a:pPr marL="0" indent="0">
              <a:buNone/>
            </a:pPr>
            <a:r>
              <a:rPr lang="en-US" sz="2000" dirty="0"/>
              <a:t>-when each bit is grouped with bits from the other encoder tracks, absolute encoders can create many different binary position codes</a:t>
            </a:r>
          </a:p>
          <a:p>
            <a:pPr marL="0" indent="0">
              <a:buNone/>
            </a:pPr>
            <a:r>
              <a:rPr lang="en-US" sz="2000" dirty="0"/>
              <a:t>-every code has a unique value that matches a position within the encoders 360 of rotation. </a:t>
            </a:r>
          </a:p>
        </p:txBody>
      </p:sp>
      <p:pic>
        <p:nvPicPr>
          <p:cNvPr id="10242" name="Picture 2" descr="C:\Users\Moro\Pictures\Screenshots\Screenshot (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910" y="1303182"/>
            <a:ext cx="8534400" cy="310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373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 calcmode="lin" valueType="num">
                                      <p:cBhvr additive="base">
                                        <p:cTn id="1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 calcmode="lin" valueType="num">
                                      <p:cBhvr additive="base">
                                        <p:cTn id="1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 calcmode="lin" valueType="num">
                                      <p:cBhvr additive="base">
                                        <p:cTn id="2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6510" y="-22746"/>
            <a:ext cx="9131490" cy="6880746"/>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2000" dirty="0"/>
          </a:p>
          <a:p>
            <a:endParaRPr lang="en-US" sz="2000" dirty="0"/>
          </a:p>
          <a:p>
            <a:r>
              <a:rPr lang="en-US" sz="2000" dirty="0"/>
              <a:t>Wind direction detectors use disc constructed with special binary code called gray code</a:t>
            </a:r>
          </a:p>
          <a:p>
            <a:r>
              <a:rPr lang="en-US" sz="2000" dirty="0"/>
              <a:t>This special binary code used cause each change of position changes only one bit of the code </a:t>
            </a:r>
          </a:p>
          <a:p>
            <a:r>
              <a:rPr lang="en-US" sz="2000" dirty="0"/>
              <a:t>Gray code shown, the disc divides the nacelle 360 degree of rotation into 16 parts, each section represent 22.5 degree.</a:t>
            </a:r>
          </a:p>
          <a:p>
            <a:endParaRPr lang="en-US" sz="2000" dirty="0"/>
          </a:p>
        </p:txBody>
      </p:sp>
      <p:pic>
        <p:nvPicPr>
          <p:cNvPr id="11266" name="Picture 2" descr="C:\Users\Moro\Pictures\Screenshots\Screenshot (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768" y="268706"/>
            <a:ext cx="8780463" cy="3850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693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 calcmode="lin" valueType="num">
                                      <p:cBhvr additive="base">
                                        <p:cTn id="1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 calcmode="lin" valueType="num">
                                      <p:cBhvr additive="base">
                                        <p:cTn id="1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 calcmode="lin" valueType="num">
                                      <p:cBhvr additive="base">
                                        <p:cTn id="2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0"/>
            <a:ext cx="9144000" cy="6858000"/>
          </a:xfrm>
        </p:spPr>
        <p:txBody>
          <a:bodyPr/>
          <a:lstStyle/>
          <a:p>
            <a:r>
              <a:rPr lang="en-US" u="sng" dirty="0"/>
              <a:t>Ultrasonic anemometer:-</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Uses sound wave to measure both wind direction and speed of wind </a:t>
            </a:r>
          </a:p>
          <a:p>
            <a:r>
              <a:rPr lang="en-US" sz="2000" dirty="0"/>
              <a:t>The time taken for an ultrasonic pulse to travel from one transducer to another </a:t>
            </a:r>
          </a:p>
          <a:p>
            <a:r>
              <a:rPr lang="en-US" sz="2000" dirty="0"/>
              <a:t>And then compares it with the time taken for another pulse to travel in the opposite direction</a:t>
            </a:r>
          </a:p>
          <a:p>
            <a:endParaRPr lang="en-US" sz="2000" dirty="0"/>
          </a:p>
        </p:txBody>
      </p:sp>
      <p:pic>
        <p:nvPicPr>
          <p:cNvPr id="12290" name="Picture 2" descr="C:\Users\Moro\Pictures\Screenshots\Screenshot (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824" y="533400"/>
            <a:ext cx="7531658"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Moro\Pictures\Screenshots\Screenshot (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811" y="4812632"/>
            <a:ext cx="65532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512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0"/>
                                        </p:tgtEl>
                                        <p:attrNameLst>
                                          <p:attrName>style.visibility</p:attrName>
                                        </p:attrNameLst>
                                      </p:cBhvr>
                                      <p:to>
                                        <p:strVal val="visible"/>
                                      </p:to>
                                    </p:set>
                                    <p:anim calcmode="lin" valueType="num">
                                      <p:cBhvr additive="base">
                                        <p:cTn id="13" dur="500" fill="hold"/>
                                        <p:tgtEl>
                                          <p:spTgt spid="12290"/>
                                        </p:tgtEl>
                                        <p:attrNameLst>
                                          <p:attrName>ppt_x</p:attrName>
                                        </p:attrNameLst>
                                      </p:cBhvr>
                                      <p:tavLst>
                                        <p:tav tm="0">
                                          <p:val>
                                            <p:strVal val="#ppt_x"/>
                                          </p:val>
                                        </p:tav>
                                        <p:tav tm="100000">
                                          <p:val>
                                            <p:strVal val="#ppt_x"/>
                                          </p:val>
                                        </p:tav>
                                      </p:tavLst>
                                    </p:anim>
                                    <p:anim calcmode="lin" valueType="num">
                                      <p:cBhvr additive="base">
                                        <p:cTn id="14"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1000"/>
                                        <p:tgtEl>
                                          <p:spTgt spid="3">
                                            <p:txEl>
                                              <p:pRg st="8" end="8"/>
                                            </p:txEl>
                                          </p:spTgt>
                                        </p:tgtEl>
                                      </p:cBhvr>
                                    </p:animEffect>
                                    <p:anim calcmode="lin" valueType="num">
                                      <p:cBhvr>
                                        <p:cTn id="2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1000"/>
                                        <p:tgtEl>
                                          <p:spTgt spid="3">
                                            <p:txEl>
                                              <p:pRg st="9" end="9"/>
                                            </p:txEl>
                                          </p:spTgt>
                                        </p:tgtEl>
                                      </p:cBhvr>
                                    </p:animEffect>
                                    <p:anim calcmode="lin" valueType="num">
                                      <p:cBhvr>
                                        <p:cTn id="2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1000"/>
                                        <p:tgtEl>
                                          <p:spTgt spid="3">
                                            <p:txEl>
                                              <p:pRg st="10" end="10"/>
                                            </p:txEl>
                                          </p:spTgt>
                                        </p:tgtEl>
                                      </p:cBhvr>
                                    </p:animEffect>
                                    <p:anim calcmode="lin" valueType="num">
                                      <p:cBhvr>
                                        <p:cTn id="3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291"/>
                                        </p:tgtEl>
                                        <p:attrNameLst>
                                          <p:attrName>style.visibility</p:attrName>
                                        </p:attrNameLst>
                                      </p:cBhvr>
                                      <p:to>
                                        <p:strVal val="visible"/>
                                      </p:to>
                                    </p:set>
                                    <p:anim calcmode="lin" valueType="num">
                                      <p:cBhvr additive="base">
                                        <p:cTn id="36" dur="500" fill="hold"/>
                                        <p:tgtEl>
                                          <p:spTgt spid="12291"/>
                                        </p:tgtEl>
                                        <p:attrNameLst>
                                          <p:attrName>ppt_x</p:attrName>
                                        </p:attrNameLst>
                                      </p:cBhvr>
                                      <p:tavLst>
                                        <p:tav tm="0">
                                          <p:val>
                                            <p:strVal val="#ppt_x"/>
                                          </p:val>
                                        </p:tav>
                                        <p:tav tm="100000">
                                          <p:val>
                                            <p:strVal val="#ppt_x"/>
                                          </p:val>
                                        </p:tav>
                                      </p:tavLst>
                                    </p:anim>
                                    <p:anim calcmode="lin" valueType="num">
                                      <p:cBhvr additive="base">
                                        <p:cTn id="37"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Number of blades</a:t>
            </a:r>
          </a:p>
        </p:txBody>
      </p:sp>
      <p:sp>
        <p:nvSpPr>
          <p:cNvPr id="7" name="Content Placeholder 6"/>
          <p:cNvSpPr>
            <a:spLocks noGrp="1"/>
          </p:cNvSpPr>
          <p:nvPr>
            <p:ph idx="1"/>
          </p:nvPr>
        </p:nvSpPr>
        <p:spPr>
          <a:xfrm>
            <a:off x="838201" y="1825625"/>
            <a:ext cx="4394982" cy="4351338"/>
          </a:xfrm>
        </p:spPr>
        <p:txBody>
          <a:bodyPr/>
          <a:lstStyle/>
          <a:p>
            <a:r>
              <a:rPr lang="en-US" dirty="0"/>
              <a:t>three blades are more efficient than four for the same rotational speed; the final decision will be made considering the acceleration behavior, which will provide a better view of the self-starting characteristics.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620" y="563672"/>
            <a:ext cx="6581380" cy="5416697"/>
          </a:xfrm>
          <a:prstGeom prst="rect">
            <a:avLst/>
          </a:prstGeom>
        </p:spPr>
      </p:pic>
    </p:spTree>
    <p:extLst>
      <p:ext uri="{BB962C8B-B14F-4D97-AF65-F5344CB8AC3E}">
        <p14:creationId xmlns:p14="http://schemas.microsoft.com/office/powerpoint/2010/main" val="13114355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dirty="0"/>
              <a:t>Yaw position sensors:-</a:t>
            </a:r>
          </a:p>
        </p:txBody>
      </p:sp>
      <p:sp>
        <p:nvSpPr>
          <p:cNvPr id="3" name="Content Placeholder 2"/>
          <p:cNvSpPr>
            <a:spLocks noGrp="1"/>
          </p:cNvSpPr>
          <p:nvPr>
            <p:ph idx="1"/>
          </p:nvPr>
        </p:nvSpPr>
        <p:spPr>
          <a:xfrm>
            <a:off x="1524000" y="1295400"/>
            <a:ext cx="9144000" cy="5562600"/>
          </a:xfrm>
        </p:spPr>
        <p:txBody>
          <a:bodyPr/>
          <a:lstStyle/>
          <a:p>
            <a:r>
              <a:rPr lang="en-US" dirty="0"/>
              <a:t>To keep the turbine positioned into the wind the controller compares the wind direction to the direction of the nacelle </a:t>
            </a:r>
          </a:p>
          <a:p>
            <a:r>
              <a:rPr lang="en-US" dirty="0"/>
              <a:t>The yaw position sensors send this directional information to the controller </a:t>
            </a:r>
          </a:p>
          <a:p>
            <a:pPr marL="0" indent="0">
              <a:buNone/>
            </a:pPr>
            <a:r>
              <a:rPr lang="en-US" dirty="0"/>
              <a:t>1-encoders </a:t>
            </a:r>
          </a:p>
          <a:p>
            <a:pPr marL="0" indent="0">
              <a:buNone/>
            </a:pPr>
            <a:r>
              <a:rPr lang="en-US" dirty="0"/>
              <a:t>2-limit switches</a:t>
            </a:r>
          </a:p>
          <a:p>
            <a:pPr marL="0" indent="0">
              <a:buNone/>
            </a:pPr>
            <a:r>
              <a:rPr lang="en-US" dirty="0"/>
              <a:t>3-proximity sensors </a:t>
            </a:r>
          </a:p>
        </p:txBody>
      </p:sp>
    </p:spTree>
    <p:extLst>
      <p:ext uri="{BB962C8B-B14F-4D97-AF65-F5344CB8AC3E}">
        <p14:creationId xmlns:p14="http://schemas.microsoft.com/office/powerpoint/2010/main" val="3923231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dirty="0"/>
              <a:t>Incremental encoders:-</a:t>
            </a:r>
          </a:p>
        </p:txBody>
      </p:sp>
      <p:sp>
        <p:nvSpPr>
          <p:cNvPr id="3" name="Content Placeholder 2"/>
          <p:cNvSpPr>
            <a:spLocks noGrp="1"/>
          </p:cNvSpPr>
          <p:nvPr>
            <p:ph idx="1"/>
          </p:nvPr>
        </p:nvSpPr>
        <p:spPr>
          <a:xfrm>
            <a:off x="1524000" y="1371600"/>
            <a:ext cx="8991600" cy="5486400"/>
          </a:xfrm>
        </p:spPr>
        <p:txBody>
          <a:bodyPr>
            <a:normAutofit/>
          </a:bodyPr>
          <a:lstStyle/>
          <a:p>
            <a:r>
              <a:rPr lang="en-US" sz="2000" dirty="0"/>
              <a:t>Similar to absolute encoders, except that instead of many light sources and detectors it only needs one or two.</a:t>
            </a:r>
          </a:p>
          <a:p>
            <a:r>
              <a:rPr lang="en-US" sz="2000" dirty="0"/>
              <a:t>By counting the no. of pulses produced the controller may calculate how far the nacelle ha yawned, may measure the distance of travel but not the direction of travel</a:t>
            </a:r>
          </a:p>
          <a:p>
            <a:r>
              <a:rPr lang="en-US" sz="2000" dirty="0"/>
              <a:t>To measure the direction another light source is added to encoders with offset</a:t>
            </a:r>
          </a:p>
          <a:p>
            <a:r>
              <a:rPr lang="en-US" sz="2000" dirty="0"/>
              <a:t>By monitoring  which sensor turn on first the controller can determine the yaw clockwise or counter clockwise .</a:t>
            </a:r>
          </a:p>
          <a:p>
            <a:endParaRPr lang="en-US" sz="2000" dirty="0"/>
          </a:p>
        </p:txBody>
      </p:sp>
      <p:pic>
        <p:nvPicPr>
          <p:cNvPr id="13314" name="Picture 2" descr="C:\Users\Moro\Pictures\Screenshots\Screenshot (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1" y="4191000"/>
            <a:ext cx="5316653"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1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314"/>
                                        </p:tgtEl>
                                        <p:attrNameLst>
                                          <p:attrName>style.visibility</p:attrName>
                                        </p:attrNameLst>
                                      </p:cBhvr>
                                      <p:to>
                                        <p:strVal val="visible"/>
                                      </p:to>
                                    </p:set>
                                    <p:anim calcmode="lin" valueType="num">
                                      <p:cBhvr additive="base">
                                        <p:cTn id="31" dur="500" fill="hold"/>
                                        <p:tgtEl>
                                          <p:spTgt spid="13314"/>
                                        </p:tgtEl>
                                        <p:attrNameLst>
                                          <p:attrName>ppt_x</p:attrName>
                                        </p:attrNameLst>
                                      </p:cBhvr>
                                      <p:tavLst>
                                        <p:tav tm="0">
                                          <p:val>
                                            <p:strVal val="#ppt_x"/>
                                          </p:val>
                                        </p:tav>
                                        <p:tav tm="100000">
                                          <p:val>
                                            <p:strVal val="#ppt_x"/>
                                          </p:val>
                                        </p:tav>
                                      </p:tavLst>
                                    </p:anim>
                                    <p:anim calcmode="lin" valueType="num">
                                      <p:cBhvr additive="base">
                                        <p:cTn id="32"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5922"/>
            <a:ext cx="9144000" cy="6858000"/>
          </a:xfrm>
        </p:spPr>
        <p:txBody>
          <a:bodyPr/>
          <a:lstStyle/>
          <a:p>
            <a:pPr marL="0" indent="0">
              <a:buNone/>
            </a:pPr>
            <a:r>
              <a:rPr lang="en-US" dirty="0"/>
              <a:t>-The encoder is meshed with the yaw gear </a:t>
            </a:r>
          </a:p>
        </p:txBody>
      </p:sp>
      <p:pic>
        <p:nvPicPr>
          <p:cNvPr id="14338" name="Picture 2" descr="C:\Users\Moro\Pictures\Screenshots\Screenshot (1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762001"/>
            <a:ext cx="4775200" cy="2684739"/>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Moro\Pictures\Screenshots\Screenshot (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338" y="3665807"/>
            <a:ext cx="5470525" cy="262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929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8"/>
                                        </p:tgtEl>
                                        <p:attrNameLst>
                                          <p:attrName>style.visibility</p:attrName>
                                        </p:attrNameLst>
                                      </p:cBhvr>
                                      <p:to>
                                        <p:strVal val="visible"/>
                                      </p:to>
                                    </p:set>
                                    <p:anim calcmode="lin" valueType="num">
                                      <p:cBhvr additive="base">
                                        <p:cTn id="13" dur="500" fill="hold"/>
                                        <p:tgtEl>
                                          <p:spTgt spid="14338"/>
                                        </p:tgtEl>
                                        <p:attrNameLst>
                                          <p:attrName>ppt_x</p:attrName>
                                        </p:attrNameLst>
                                      </p:cBhvr>
                                      <p:tavLst>
                                        <p:tav tm="0">
                                          <p:val>
                                            <p:strVal val="#ppt_x"/>
                                          </p:val>
                                        </p:tav>
                                        <p:tav tm="100000">
                                          <p:val>
                                            <p:strVal val="#ppt_x"/>
                                          </p:val>
                                        </p:tav>
                                      </p:tavLst>
                                    </p:anim>
                                    <p:anim calcmode="lin" valueType="num">
                                      <p:cBhvr additive="base">
                                        <p:cTn id="14"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39"/>
                                        </p:tgtEl>
                                        <p:attrNameLst>
                                          <p:attrName>style.visibility</p:attrName>
                                        </p:attrNameLst>
                                      </p:cBhvr>
                                      <p:to>
                                        <p:strVal val="visible"/>
                                      </p:to>
                                    </p:set>
                                    <p:anim calcmode="lin" valueType="num">
                                      <p:cBhvr additive="base">
                                        <p:cTn id="19" dur="500" fill="hold"/>
                                        <p:tgtEl>
                                          <p:spTgt spid="14339"/>
                                        </p:tgtEl>
                                        <p:attrNameLst>
                                          <p:attrName>ppt_x</p:attrName>
                                        </p:attrNameLst>
                                      </p:cBhvr>
                                      <p:tavLst>
                                        <p:tav tm="0">
                                          <p:val>
                                            <p:strVal val="#ppt_x"/>
                                          </p:val>
                                        </p:tav>
                                        <p:tav tm="100000">
                                          <p:val>
                                            <p:strVal val="#ppt_x"/>
                                          </p:val>
                                        </p:tav>
                                      </p:tavLst>
                                    </p:anim>
                                    <p:anim calcmode="lin" valueType="num">
                                      <p:cBhvr additive="base">
                                        <p:cTn id="20"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066800"/>
          </a:xfrm>
        </p:spPr>
        <p:txBody>
          <a:bodyPr>
            <a:normAutofit/>
          </a:bodyPr>
          <a:lstStyle/>
          <a:p>
            <a:pPr algn="l"/>
            <a:r>
              <a:rPr lang="en-US" u="sng" dirty="0"/>
              <a:t>Limit Switches:-</a:t>
            </a:r>
          </a:p>
        </p:txBody>
      </p:sp>
      <p:sp>
        <p:nvSpPr>
          <p:cNvPr id="3" name="Content Placeholder 2"/>
          <p:cNvSpPr>
            <a:spLocks noGrp="1"/>
          </p:cNvSpPr>
          <p:nvPr>
            <p:ph idx="1"/>
          </p:nvPr>
        </p:nvSpPr>
        <p:spPr>
          <a:xfrm>
            <a:off x="1524000" y="914400"/>
            <a:ext cx="9144000" cy="5943600"/>
          </a:xfrm>
        </p:spPr>
        <p:txBody>
          <a:bodyPr/>
          <a:lstStyle/>
          <a:p>
            <a:r>
              <a:rPr lang="en-US" dirty="0"/>
              <a:t>It has the same idea of the encoders but without binary codes </a:t>
            </a:r>
          </a:p>
          <a:p>
            <a:r>
              <a:rPr lang="en-US" dirty="0"/>
              <a:t>The limit switches is connected to a cam shaft and this cam shaft push the switch and produce a signal </a:t>
            </a:r>
          </a:p>
        </p:txBody>
      </p:sp>
      <p:pic>
        <p:nvPicPr>
          <p:cNvPr id="15362" name="Picture 2" descr="C:\Users\Moro\Pictures\Screenshots\Screenshot (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352800"/>
            <a:ext cx="5264192" cy="2293938"/>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Moro\Pictures\Screenshots\Screenshot (1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352800"/>
            <a:ext cx="3962401" cy="229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39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362"/>
                                        </p:tgtEl>
                                        <p:attrNameLst>
                                          <p:attrName>style.visibility</p:attrName>
                                        </p:attrNameLst>
                                      </p:cBhvr>
                                      <p:to>
                                        <p:strVal val="visible"/>
                                      </p:to>
                                    </p:set>
                                    <p:anim calcmode="lin" valueType="num">
                                      <p:cBhvr additive="base">
                                        <p:cTn id="23" dur="500" fill="hold"/>
                                        <p:tgtEl>
                                          <p:spTgt spid="15362"/>
                                        </p:tgtEl>
                                        <p:attrNameLst>
                                          <p:attrName>ppt_x</p:attrName>
                                        </p:attrNameLst>
                                      </p:cBhvr>
                                      <p:tavLst>
                                        <p:tav tm="0">
                                          <p:val>
                                            <p:strVal val="#ppt_x"/>
                                          </p:val>
                                        </p:tav>
                                        <p:tav tm="100000">
                                          <p:val>
                                            <p:strVal val="#ppt_x"/>
                                          </p:val>
                                        </p:tav>
                                      </p:tavLst>
                                    </p:anim>
                                    <p:anim calcmode="lin" valueType="num">
                                      <p:cBhvr additive="base">
                                        <p:cTn id="24" dur="500" fill="hold"/>
                                        <p:tgtEl>
                                          <p:spTgt spid="1536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363"/>
                                        </p:tgtEl>
                                        <p:attrNameLst>
                                          <p:attrName>style.visibility</p:attrName>
                                        </p:attrNameLst>
                                      </p:cBhvr>
                                      <p:to>
                                        <p:strVal val="visible"/>
                                      </p:to>
                                    </p:set>
                                    <p:anim calcmode="lin" valueType="num">
                                      <p:cBhvr additive="base">
                                        <p:cTn id="27" dur="500" fill="hold"/>
                                        <p:tgtEl>
                                          <p:spTgt spid="15363"/>
                                        </p:tgtEl>
                                        <p:attrNameLst>
                                          <p:attrName>ppt_x</p:attrName>
                                        </p:attrNameLst>
                                      </p:cBhvr>
                                      <p:tavLst>
                                        <p:tav tm="0">
                                          <p:val>
                                            <p:strVal val="#ppt_x"/>
                                          </p:val>
                                        </p:tav>
                                        <p:tav tm="100000">
                                          <p:val>
                                            <p:strVal val="#ppt_x"/>
                                          </p:val>
                                        </p:tav>
                                      </p:tavLst>
                                    </p:anim>
                                    <p:anim calcmode="lin" valueType="num">
                                      <p:cBhvr additive="base">
                                        <p:cTn id="28"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dirty="0"/>
              <a:t>Proximity sensors (PROX sensor):-</a:t>
            </a:r>
          </a:p>
        </p:txBody>
      </p:sp>
      <p:sp>
        <p:nvSpPr>
          <p:cNvPr id="3" name="Content Placeholder 2"/>
          <p:cNvSpPr>
            <a:spLocks noGrp="1"/>
          </p:cNvSpPr>
          <p:nvPr>
            <p:ph idx="1"/>
          </p:nvPr>
        </p:nvSpPr>
        <p:spPr>
          <a:xfrm>
            <a:off x="1524000" y="1143000"/>
            <a:ext cx="9144000" cy="5562600"/>
          </a:xfrm>
        </p:spPr>
        <p:txBody>
          <a:bodyPr>
            <a:normAutofit/>
          </a:bodyPr>
          <a:lstStyle/>
          <a:p>
            <a:r>
              <a:rPr lang="en-US" sz="2000" dirty="0"/>
              <a:t>They detect metallic targets such as cams, gear tooth</a:t>
            </a:r>
          </a:p>
          <a:p>
            <a:r>
              <a:rPr lang="en-US" sz="2000" dirty="0"/>
              <a:t>Inductive </a:t>
            </a:r>
            <a:r>
              <a:rPr lang="en-US" sz="2000" dirty="0" err="1"/>
              <a:t>prox</a:t>
            </a:r>
            <a:r>
              <a:rPr lang="en-US" sz="2000" dirty="0"/>
              <a:t> sensors designed to emit an oscillating magnetic field </a:t>
            </a:r>
          </a:p>
          <a:p>
            <a:r>
              <a:rPr lang="en-US" sz="2000" dirty="0"/>
              <a:t>When the metallic target enters the field the target absorb some of the field energy and the oscillation stop </a:t>
            </a:r>
          </a:p>
          <a:p>
            <a:r>
              <a:rPr lang="en-US" sz="2000" dirty="0"/>
              <a:t>This action triggers a switching circuit connected to the controller when the target is sensed the controller receive a signal that the target is placed.</a:t>
            </a:r>
          </a:p>
        </p:txBody>
      </p:sp>
      <p:pic>
        <p:nvPicPr>
          <p:cNvPr id="16386" name="Picture 2" descr="C:\Users\Moro\Pictures\Screenshots\Screenshot (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810000"/>
            <a:ext cx="5148384" cy="2306638"/>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Users\Moro\Pictures\Screenshots\Screenshot (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1036" y="3810000"/>
            <a:ext cx="4256964" cy="230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556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386"/>
                                        </p:tgtEl>
                                        <p:attrNameLst>
                                          <p:attrName>style.visibility</p:attrName>
                                        </p:attrNameLst>
                                      </p:cBhvr>
                                      <p:to>
                                        <p:strVal val="visible"/>
                                      </p:to>
                                    </p:set>
                                    <p:anim calcmode="lin" valueType="num">
                                      <p:cBhvr additive="base">
                                        <p:cTn id="31" dur="500" fill="hold"/>
                                        <p:tgtEl>
                                          <p:spTgt spid="16386"/>
                                        </p:tgtEl>
                                        <p:attrNameLst>
                                          <p:attrName>ppt_x</p:attrName>
                                        </p:attrNameLst>
                                      </p:cBhvr>
                                      <p:tavLst>
                                        <p:tav tm="0">
                                          <p:val>
                                            <p:strVal val="#ppt_x"/>
                                          </p:val>
                                        </p:tav>
                                        <p:tav tm="100000">
                                          <p:val>
                                            <p:strVal val="#ppt_x"/>
                                          </p:val>
                                        </p:tav>
                                      </p:tavLst>
                                    </p:anim>
                                    <p:anim calcmode="lin" valueType="num">
                                      <p:cBhvr additive="base">
                                        <p:cTn id="32" dur="500" fill="hold"/>
                                        <p:tgtEl>
                                          <p:spTgt spid="1638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387"/>
                                        </p:tgtEl>
                                        <p:attrNameLst>
                                          <p:attrName>style.visibility</p:attrName>
                                        </p:attrNameLst>
                                      </p:cBhvr>
                                      <p:to>
                                        <p:strVal val="visible"/>
                                      </p:to>
                                    </p:set>
                                    <p:anim calcmode="lin" valueType="num">
                                      <p:cBhvr additive="base">
                                        <p:cTn id="35" dur="500" fill="hold"/>
                                        <p:tgtEl>
                                          <p:spTgt spid="16387"/>
                                        </p:tgtEl>
                                        <p:attrNameLst>
                                          <p:attrName>ppt_x</p:attrName>
                                        </p:attrNameLst>
                                      </p:cBhvr>
                                      <p:tavLst>
                                        <p:tav tm="0">
                                          <p:val>
                                            <p:strVal val="#ppt_x"/>
                                          </p:val>
                                        </p:tav>
                                        <p:tav tm="100000">
                                          <p:val>
                                            <p:strVal val="#ppt_x"/>
                                          </p:val>
                                        </p:tav>
                                      </p:tavLst>
                                    </p:anim>
                                    <p:anim calcmode="lin" valueType="num">
                                      <p:cBhvr additive="base">
                                        <p:cTn id="36" dur="500" fill="hold"/>
                                        <p:tgtEl>
                                          <p:spTgt spid="163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419"/>
          <a:stretch>
            <a:fillRect/>
          </a:stretch>
        </p:blipFill>
        <p:spPr bwMode="auto">
          <a:xfrm>
            <a:off x="1542197" y="533401"/>
            <a:ext cx="9162826" cy="5250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641966"/>
      </p:ext>
    </p:extLst>
  </p:cSld>
  <p:clrMapOvr>
    <a:masterClrMapping/>
  </p:clrMapOvr>
  <p:transition spd="slow">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Pitching system</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4638" y="1662906"/>
            <a:ext cx="65627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5170881"/>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04800"/>
            <a:ext cx="8229600" cy="6248400"/>
          </a:xfrm>
        </p:spPr>
        <p:txBody>
          <a:bodyPr>
            <a:normAutofit fontScale="92500" lnSpcReduction="10000"/>
          </a:bodyPr>
          <a:lstStyle/>
          <a:p>
            <a:r>
              <a:rPr lang="en-US" altLang="en-US" dirty="0"/>
              <a:t>The pitch mechanism in large wind turbines </a:t>
            </a:r>
            <a:r>
              <a:rPr lang="en-US" altLang="en-US" dirty="0">
                <a:solidFill>
                  <a:srgbClr val="FF0000"/>
                </a:solidFill>
              </a:rPr>
              <a:t>enables the rotation of the blades on their longitudinal axis. </a:t>
            </a:r>
            <a:r>
              <a:rPr lang="en-US" altLang="en-US" dirty="0"/>
              <a:t>It can </a:t>
            </a:r>
            <a:r>
              <a:rPr lang="en-US" altLang="en-US" dirty="0">
                <a:solidFill>
                  <a:srgbClr val="FF0000"/>
                </a:solidFill>
              </a:rPr>
              <a:t>change the angle of attack</a:t>
            </a:r>
            <a:r>
              <a:rPr lang="en-US" altLang="en-US" dirty="0"/>
              <a:t> of the blades with respect to the wind, by which the aerodynamic characteristics of the blade can be adjusted. </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This provides a </a:t>
            </a:r>
            <a:r>
              <a:rPr lang="en-US" altLang="en-US" dirty="0">
                <a:solidFill>
                  <a:srgbClr val="FF0000"/>
                </a:solidFill>
              </a:rPr>
              <a:t>degree of control</a:t>
            </a:r>
            <a:r>
              <a:rPr lang="en-US" altLang="en-US" dirty="0"/>
              <a:t> over the captured power to improve conversion efficiency or to protect the turbine. </a:t>
            </a:r>
          </a:p>
          <a:p>
            <a:r>
              <a:rPr lang="en-US" altLang="en-US" dirty="0">
                <a:solidFill>
                  <a:srgbClr val="FF0000"/>
                </a:solidFill>
              </a:rPr>
              <a:t>When the wind speed is at or below its rated value, the angle of attack of the blades is kept at an optimal value</a:t>
            </a:r>
            <a:r>
              <a:rPr lang="en-US" altLang="en-US" dirty="0"/>
              <a:t>, at which the turbine can capture the maximum power available from the wind. </a:t>
            </a:r>
          </a:p>
          <a:p>
            <a:endParaRPr lang="en-US" dirty="0"/>
          </a:p>
        </p:txBody>
      </p:sp>
      <p:pic>
        <p:nvPicPr>
          <p:cNvPr id="17410" name="Picture 2" descr="C:\Users\Moro\Desktop\Interior_of_the_hub_of_Turbine_No_3_-_geograph.org.uk_-_7540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1"/>
            <a:ext cx="5943600" cy="182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30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410"/>
                                        </p:tgtEl>
                                        <p:attrNameLst>
                                          <p:attrName>style.visibility</p:attrName>
                                        </p:attrNameLst>
                                      </p:cBhvr>
                                      <p:to>
                                        <p:strVal val="visible"/>
                                      </p:to>
                                    </p:set>
                                    <p:anim calcmode="lin" valueType="num">
                                      <p:cBhvr additive="base">
                                        <p:cTn id="21" dur="500" fill="hold"/>
                                        <p:tgtEl>
                                          <p:spTgt spid="17410"/>
                                        </p:tgtEl>
                                        <p:attrNameLst>
                                          <p:attrName>ppt_x</p:attrName>
                                        </p:attrNameLst>
                                      </p:cBhvr>
                                      <p:tavLst>
                                        <p:tav tm="0">
                                          <p:val>
                                            <p:strVal val="#ppt_x"/>
                                          </p:val>
                                        </p:tav>
                                        <p:tav tm="100000">
                                          <p:val>
                                            <p:strVal val="#ppt_x"/>
                                          </p:val>
                                        </p:tav>
                                      </p:tavLst>
                                    </p:anim>
                                    <p:anim calcmode="lin" valueType="num">
                                      <p:cBhvr additive="base">
                                        <p:cTn id="22"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76200"/>
            <a:ext cx="8839200" cy="6781800"/>
          </a:xfrm>
        </p:spPr>
        <p:txBody>
          <a:bodyPr/>
          <a:lstStyle/>
          <a:p>
            <a:r>
              <a:rPr lang="en-US" altLang="en-US" dirty="0"/>
              <a:t>When the </a:t>
            </a:r>
            <a:r>
              <a:rPr lang="en-US" altLang="en-US" dirty="0">
                <a:solidFill>
                  <a:srgbClr val="FF0000"/>
                </a:solidFill>
              </a:rPr>
              <a:t>wind speed exceeds the rated value, the pitch mechanism is activated to regulate and limit the output power</a:t>
            </a:r>
            <a:r>
              <a:rPr lang="en-US" altLang="en-US" dirty="0"/>
              <a:t>, thus keeping the power output within the designed capability.</a:t>
            </a:r>
          </a:p>
          <a:p>
            <a:r>
              <a:rPr lang="en-US" altLang="en-US" dirty="0"/>
              <a:t>For this purpose, </a:t>
            </a:r>
            <a:r>
              <a:rPr lang="en-US" altLang="en-US" dirty="0">
                <a:solidFill>
                  <a:srgbClr val="FF0000"/>
                </a:solidFill>
              </a:rPr>
              <a:t>a pitch range of around 20 to 25 degrees </a:t>
            </a:r>
            <a:r>
              <a:rPr lang="en-US" altLang="en-US" dirty="0"/>
              <a:t>is usually sufficient. </a:t>
            </a:r>
          </a:p>
          <a:p>
            <a:r>
              <a:rPr lang="en-US" altLang="en-US" dirty="0"/>
              <a:t>When the </a:t>
            </a:r>
            <a:r>
              <a:rPr lang="en-US" altLang="en-US" dirty="0">
                <a:solidFill>
                  <a:srgbClr val="FF0000"/>
                </a:solidFill>
              </a:rPr>
              <a:t>wind speed increases further </a:t>
            </a:r>
            <a:r>
              <a:rPr lang="en-US" altLang="en-US" dirty="0"/>
              <a:t>and reaches the limit of the turbine, the </a:t>
            </a:r>
            <a:r>
              <a:rPr lang="en-US" altLang="en-US" dirty="0">
                <a:solidFill>
                  <a:srgbClr val="FF0000"/>
                </a:solidFill>
              </a:rPr>
              <a:t>blades are completely pitched out </a:t>
            </a:r>
            <a:r>
              <a:rPr lang="en-US" altLang="en-US" dirty="0"/>
              <a:t>of the wind (fully pitched or feathering), and no power will be captured by the blades. The wind turbine is then shut down and </a:t>
            </a:r>
            <a:r>
              <a:rPr lang="en-US" altLang="en-US" dirty="0">
                <a:solidFill>
                  <a:srgbClr val="FF0000"/>
                </a:solidFill>
              </a:rPr>
              <a:t>protected</a:t>
            </a:r>
            <a:endParaRPr lang="en-US" dirty="0"/>
          </a:p>
        </p:txBody>
      </p:sp>
    </p:spTree>
    <p:extLst>
      <p:ext uri="{BB962C8B-B14F-4D97-AF65-F5344CB8AC3E}">
        <p14:creationId xmlns:p14="http://schemas.microsoft.com/office/powerpoint/2010/main" val="1785019552"/>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0"/>
            <a:ext cx="8991600" cy="6858000"/>
          </a:xfrm>
        </p:spPr>
        <p:txBody>
          <a:bodyPr>
            <a:normAutofit/>
          </a:bodyPr>
          <a:lstStyle/>
          <a:p>
            <a:r>
              <a:rPr lang="en-US" altLang="en-US" dirty="0"/>
              <a:t>The pitch mechanism can be either </a:t>
            </a:r>
            <a:r>
              <a:rPr lang="en-US" altLang="en-US" dirty="0">
                <a:solidFill>
                  <a:srgbClr val="FF0000"/>
                </a:solidFill>
              </a:rPr>
              <a:t>hydraulic or electric</a:t>
            </a:r>
            <a:r>
              <a:rPr lang="en-US" altLang="en-US" dirty="0"/>
              <a:t>. Electric pitch actuators are more common nowadays since they are simpler and require less maintenance. </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solidFill>
                  <a:srgbClr val="FF0000"/>
                </a:solidFill>
              </a:rPr>
              <a:t>Traditionally, all blades on the rotor hub are pitched simultaneously by one pitch mechanism. </a:t>
            </a:r>
            <a:r>
              <a:rPr lang="en-US" altLang="en-US" dirty="0"/>
              <a:t>Modern wind turbines are often designed to </a:t>
            </a:r>
            <a:r>
              <a:rPr lang="en-US" altLang="en-US" dirty="0">
                <a:solidFill>
                  <a:srgbClr val="FF0000"/>
                </a:solidFill>
              </a:rPr>
              <a:t>pitch each blade individually,</a:t>
            </a:r>
            <a:r>
              <a:rPr lang="en-US" altLang="en-US" dirty="0"/>
              <a:t> allowing an independent control of the blades and offering more flexibility. </a:t>
            </a:r>
          </a:p>
          <a:p>
            <a:endParaRPr lang="en-US" dirty="0"/>
          </a:p>
        </p:txBody>
      </p:sp>
      <p:pic>
        <p:nvPicPr>
          <p:cNvPr id="18434" name="Picture 2" descr="C:\Users\Moro\Desktop\getima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1" y="1524000"/>
            <a:ext cx="2343151" cy="2679506"/>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Moro\Desktop\6b7dd76e-872b-479d-bec8-74e540135b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2" y="2220473"/>
            <a:ext cx="5962649" cy="1751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7486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280160"/>
          </a:xfrm>
        </p:spPr>
        <p:txBody>
          <a:bodyPr/>
          <a:lstStyle/>
          <a:p>
            <a:r>
              <a:rPr lang="en-US" b="1" dirty="0"/>
              <a:t>Solidity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25416"/>
                <a:ext cx="10515600" cy="5247250"/>
              </a:xfrm>
            </p:spPr>
            <p:txBody>
              <a:bodyPr>
                <a:normAutofit fontScale="92500" lnSpcReduction="20000"/>
              </a:bodyPr>
              <a:lstStyle/>
              <a:p>
                <a:r>
                  <a:rPr lang="en-US" dirty="0"/>
                  <a:t>The solidity σ is defined as the ratio between the total blade area and the projected turbine area. It is an important non-dimensional parameter which affects self-starting capabilities and for straight bladed VAWTs is calculated with      </a:t>
                </a:r>
              </a:p>
              <a:p>
                <a:pPr marL="0" indent="0" algn="ctr">
                  <a:buNone/>
                </a:pPr>
                <a:r>
                  <a:rPr lang="en-US" dirty="0"/>
                  <a:t> σ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𝑐</m:t>
                        </m:r>
                      </m:num>
                      <m:den>
                        <m:r>
                          <m:rPr>
                            <m:nor/>
                          </m:rPr>
                          <a:rPr lang="en-US" b="0" i="0" smtClean="0">
                            <a:latin typeface="Cambria Math" panose="02040503050406030204" pitchFamily="18" charset="0"/>
                          </a:rPr>
                          <m:t>R</m:t>
                        </m:r>
                      </m:den>
                    </m:f>
                  </m:oMath>
                </a14:m>
                <a:r>
                  <a:rPr lang="en-US" dirty="0"/>
                  <a:t> </a:t>
                </a:r>
              </a:p>
              <a:p>
                <a:pPr marL="0" indent="0">
                  <a:buNone/>
                </a:pPr>
                <a:r>
                  <a:rPr lang="en-US" dirty="0"/>
                  <a:t>where </a:t>
                </a:r>
              </a:p>
              <a:p>
                <a:pPr marL="0" indent="0">
                  <a:buNone/>
                </a:pPr>
                <a:r>
                  <a:rPr lang="en-US" dirty="0"/>
                  <a:t>N is the number of blades </a:t>
                </a:r>
                <a:br>
                  <a:rPr lang="en-US" dirty="0"/>
                </a:br>
                <a:r>
                  <a:rPr lang="en-US" dirty="0"/>
                  <a:t>c is the blade chord </a:t>
                </a:r>
                <a:br>
                  <a:rPr lang="en-US" dirty="0"/>
                </a:br>
                <a:r>
                  <a:rPr lang="en-US" dirty="0"/>
                  <a:t>R is the Rotor radius</a:t>
                </a:r>
              </a:p>
              <a:p>
                <a:pPr marL="0" indent="0">
                  <a:buNone/>
                </a:pPr>
                <a:endParaRPr lang="en-US" dirty="0"/>
              </a:p>
              <a:p>
                <a:r>
                  <a:rPr lang="en-US" dirty="0"/>
                  <a:t>This formula is not applicable for HAWT as they have different shape of swept area. </a:t>
                </a:r>
              </a:p>
              <a:p>
                <a:r>
                  <a:rPr lang="en-US" dirty="0"/>
                  <a:t>Solidity determines when the assumptions of the momentum models are applicable, and only when using high σ ≥ 0.4 a self starting turbine is achieved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25416"/>
                <a:ext cx="10515600" cy="5247250"/>
              </a:xfrm>
              <a:blipFill>
                <a:blip r:embed="rId2"/>
                <a:stretch>
                  <a:fillRect l="-1043" t="-3023" b="-1163"/>
                </a:stretch>
              </a:blipFill>
            </p:spPr>
            <p:txBody>
              <a:bodyPr/>
              <a:lstStyle/>
              <a:p>
                <a:r>
                  <a:rPr lang="en-US">
                    <a:noFill/>
                  </a:rPr>
                  <a:t> </a:t>
                </a:r>
              </a:p>
            </p:txBody>
          </p:sp>
        </mc:Fallback>
      </mc:AlternateContent>
    </p:spTree>
    <p:extLst>
      <p:ext uri="{BB962C8B-B14F-4D97-AF65-F5344CB8AC3E}">
        <p14:creationId xmlns:p14="http://schemas.microsoft.com/office/powerpoint/2010/main" val="17403269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 </a:t>
            </a:r>
            <a:r>
              <a:rPr lang="en-US" dirty="0">
                <a:sym typeface="Wingdings" panose="05000000000000000000" pitchFamily="2" charset="2"/>
              </a:rPr>
              <a:t></a:t>
            </a:r>
            <a:endParaRPr lang="en-US" dirty="0"/>
          </a:p>
        </p:txBody>
      </p:sp>
      <p:sp>
        <p:nvSpPr>
          <p:cNvPr id="3" name="Subtitle 2">
            <a:extLst>
              <a:ext uri="{FF2B5EF4-FFF2-40B4-BE49-F238E27FC236}">
                <a16:creationId xmlns:a16="http://schemas.microsoft.com/office/drawing/2014/main" id="{3A597B58-9B6F-4F03-AD00-2D546433AF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457361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Initial angle of attack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initial angle of attack for our design will be set at 0 degrees as the advantages of a different angle of attack are, according to this model, only evident at higher tip speed ratios than the intended for the model.</a:t>
                </a:r>
              </a:p>
              <a:p>
                <a:endParaRPr lang="en-US" dirty="0"/>
              </a:p>
              <a:p>
                <a:r>
                  <a:rPr lang="el-GR" dirty="0"/>
                  <a:t>α</a:t>
                </a:r>
                <a:r>
                  <a:rPr lang="en-US" dirty="0"/>
                  <a:t> = </a:t>
                </a:r>
                <a14:m>
                  <m:oMath xmlns:m="http://schemas.openxmlformats.org/officeDocument/2006/math">
                    <m:f>
                      <m:fPr>
                        <m:ctrlPr>
                          <a:rPr lang="en-US" i="1" smtClean="0">
                            <a:latin typeface="Cambria Math" panose="02040503050406030204" pitchFamily="18" charset="0"/>
                          </a:rPr>
                        </m:ctrlPr>
                      </m:fPr>
                      <m:num>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sSub>
                                  <m:sSubPr>
                                    <m:ctrlPr>
                                      <a:rPr lang="en-US" b="0" i="1" smtClean="0">
                                        <a:latin typeface="Cambria Math" panose="02040503050406030204" pitchFamily="18" charset="0"/>
                                        <a:ea typeface="Cambria Math" panose="02040503050406030204" pitchFamily="18" charset="0"/>
                                      </a:rPr>
                                    </m:ctrlPr>
                                  </m:sSubPr>
                                  <m:e>
                                    <m:r>
                                      <m:rPr>
                                        <m:nor/>
                                      </m:rPr>
                                      <a:rPr lang="el-GR" dirty="0" smtClean="0"/>
                                      <m:t>α</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 −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 −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sSub>
                                      <m:sSubPr>
                                        <m:ctrlPr>
                                          <a:rPr lang="en-US" b="0" i="1" smtClean="0">
                                            <a:latin typeface="Cambria Math" panose="02040503050406030204" pitchFamily="18" charset="0"/>
                                            <a:ea typeface="Cambria Math" panose="02040503050406030204" pitchFamily="18" charset="0"/>
                                          </a:rPr>
                                        </m:ctrlPr>
                                      </m:sSubPr>
                                      <m:e>
                                        <m:r>
                                          <m:rPr>
                                            <m:nor/>
                                          </m:rPr>
                                          <a:rPr lang="el-GR" dirty="0" smtClean="0"/>
                                          <m:t>α</m:t>
                                        </m:r>
                                      </m:e>
                                      <m:sub>
                                        <m:r>
                                          <a:rPr lang="en-US" b="0" i="1" smtClean="0">
                                            <a:latin typeface="Cambria Math" panose="02040503050406030204" pitchFamily="18" charset="0"/>
                                            <a:ea typeface="Cambria Math" panose="02040503050406030204" pitchFamily="18" charset="0"/>
                                          </a:rPr>
                                          <m:t>𝑜</m:t>
                                        </m:r>
                                      </m:sub>
                                    </m:sSub>
                                  </m:e>
                                </m:func>
                              </m:e>
                            </m:func>
                          </m:e>
                        </m:func>
                      </m:num>
                      <m:den>
                        <m:rad>
                          <m:radPr>
                            <m:degHide m:val="on"/>
                            <m:ctrlPr>
                              <a:rPr lang="en-US"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𝑇𝑆𝑅</m:t>
                                </m:r>
                                <m:r>
                                  <a:rPr lang="en-US" b="0" i="1" smtClean="0">
                                    <a:latin typeface="Cambria Math" panose="02040503050406030204" pitchFamily="18" charset="0"/>
                                  </a:rPr>
                                  <m:t> − </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2</m:t>
                                    </m:r>
                                  </m:sup>
                                </m:sSup>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m:t>
                            </m:r>
                          </m:e>
                        </m:rad>
                      </m:den>
                    </m:f>
                  </m:oMath>
                </a14:m>
                <a:br>
                  <a:rPr lang="en-US" dirty="0"/>
                </a:br>
                <a:br>
                  <a:rPr lang="en-US" dirty="0"/>
                </a:br>
                <a:r>
                  <a:rPr lang="en-US" dirty="0"/>
                  <a:t>where α is the angle of attack which is defined as the angle between the blade chord and the resultant air velocity vector.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391"/>
                </a:stretch>
              </a:blipFill>
            </p:spPr>
            <p:txBody>
              <a:bodyPr/>
              <a:lstStyle/>
              <a:p>
                <a:r>
                  <a:rPr lang="en-US">
                    <a:noFill/>
                  </a:rPr>
                  <a:t> </a:t>
                </a:r>
              </a:p>
            </p:txBody>
          </p:sp>
        </mc:Fallback>
      </mc:AlternateContent>
    </p:spTree>
    <p:extLst>
      <p:ext uri="{BB962C8B-B14F-4D97-AF65-F5344CB8AC3E}">
        <p14:creationId xmlns:p14="http://schemas.microsoft.com/office/powerpoint/2010/main" val="296466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 order to speed up the optimization process, some of the parameters have to be fixed for our purposes. The fixed parameters will be the design </a:t>
            </a:r>
            <a:r>
              <a:rPr lang="en-US" dirty="0">
                <a:solidFill>
                  <a:srgbClr val="FF0000"/>
                </a:solidFill>
              </a:rPr>
              <a:t>airspeed</a:t>
            </a:r>
            <a:r>
              <a:rPr lang="en-US" dirty="0"/>
              <a:t> and the </a:t>
            </a:r>
            <a:r>
              <a:rPr lang="en-US" dirty="0">
                <a:solidFill>
                  <a:srgbClr val="FF0000"/>
                </a:solidFill>
              </a:rPr>
              <a:t>blade swept area</a:t>
            </a:r>
            <a:r>
              <a:rPr lang="en-US" dirty="0"/>
              <a:t>. </a:t>
            </a:r>
          </a:p>
          <a:p>
            <a:r>
              <a:rPr lang="en-US" dirty="0"/>
              <a:t>Since Power Coefficient </a:t>
            </a:r>
            <a:r>
              <a:rPr lang="en-US" dirty="0" err="1"/>
              <a:t>C</a:t>
            </a:r>
            <a:r>
              <a:rPr lang="en-US" baseline="-25000" dirty="0" err="1"/>
              <a:t>p</a:t>
            </a:r>
            <a:r>
              <a:rPr lang="en-US" baseline="-25000" dirty="0"/>
              <a:t> </a:t>
            </a:r>
            <a:r>
              <a:rPr lang="en-US" dirty="0"/>
              <a:t>is between 0.15 and 0.2, so Swept area is between 4 and 5.2 m</a:t>
            </a:r>
            <a:r>
              <a:rPr lang="en-US" baseline="30000" dirty="0"/>
              <a:t>2 </a:t>
            </a:r>
            <a:r>
              <a:rPr lang="en-US" dirty="0"/>
              <a:t>to get 100 W at 6 m/s.</a:t>
            </a:r>
          </a:p>
          <a:p>
            <a:r>
              <a:rPr lang="en-US" dirty="0"/>
              <a:t>Swept area selected is 4 m</a:t>
            </a:r>
            <a:r>
              <a:rPr lang="en-US" baseline="30000" dirty="0"/>
              <a:t>2</a:t>
            </a:r>
          </a:p>
          <a:p>
            <a:r>
              <a:rPr lang="en-US" dirty="0"/>
              <a:t>Design air speed is kept at 6 m/s, as the purpose is to take profit of average wind speed rather than higher speeds.</a:t>
            </a:r>
          </a:p>
        </p:txBody>
      </p:sp>
    </p:spTree>
    <p:extLst>
      <p:ext uri="{BB962C8B-B14F-4D97-AF65-F5344CB8AC3E}">
        <p14:creationId xmlns:p14="http://schemas.microsoft.com/office/powerpoint/2010/main" val="383666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starting parameters and conditions in which the wind turbine has been tested are</a:t>
            </a:r>
          </a:p>
        </p:txBody>
      </p:sp>
      <p:graphicFrame>
        <p:nvGraphicFramePr>
          <p:cNvPr id="4" name="Content Placeholder 3"/>
          <p:cNvGraphicFramePr>
            <a:graphicFrameLocks noGrp="1"/>
          </p:cNvGraphicFramePr>
          <p:nvPr>
            <p:ph idx="1"/>
            <p:extLst/>
          </p:nvPr>
        </p:nvGraphicFramePr>
        <p:xfrm>
          <a:off x="838200" y="1825621"/>
          <a:ext cx="10515600" cy="3773320"/>
        </p:xfrm>
        <a:graphic>
          <a:graphicData uri="http://schemas.openxmlformats.org/drawingml/2006/table">
            <a:tbl>
              <a:tblPr firstRow="1" bandRow="1">
                <a:tableStyleId>{9D7B26C5-4107-4FEC-AEDC-1716B250A1EF}</a:tableStyleId>
              </a:tblPr>
              <a:tblGrid>
                <a:gridCol w="3505200">
                  <a:extLst>
                    <a:ext uri="{9D8B030D-6E8A-4147-A177-3AD203B41FA5}">
                      <a16:colId xmlns:a16="http://schemas.microsoft.com/office/drawing/2014/main" val="197998382"/>
                    </a:ext>
                  </a:extLst>
                </a:gridCol>
                <a:gridCol w="3505200">
                  <a:extLst>
                    <a:ext uri="{9D8B030D-6E8A-4147-A177-3AD203B41FA5}">
                      <a16:colId xmlns:a16="http://schemas.microsoft.com/office/drawing/2014/main" val="1600966885"/>
                    </a:ext>
                  </a:extLst>
                </a:gridCol>
                <a:gridCol w="3505200">
                  <a:extLst>
                    <a:ext uri="{9D8B030D-6E8A-4147-A177-3AD203B41FA5}">
                      <a16:colId xmlns:a16="http://schemas.microsoft.com/office/drawing/2014/main" val="3432451461"/>
                    </a:ext>
                  </a:extLst>
                </a:gridCol>
              </a:tblGrid>
              <a:tr h="471665">
                <a:tc>
                  <a:txBody>
                    <a:bodyPr/>
                    <a:lstStyle/>
                    <a:p>
                      <a:pPr algn="ctr"/>
                      <a:r>
                        <a:rPr lang="en-US" dirty="0"/>
                        <a:t>Symbols</a:t>
                      </a:r>
                    </a:p>
                  </a:txBody>
                  <a:tcPr/>
                </a:tc>
                <a:tc>
                  <a:txBody>
                    <a:bodyPr/>
                    <a:lstStyle/>
                    <a:p>
                      <a:pPr algn="ctr"/>
                      <a:r>
                        <a:rPr lang="en-US" dirty="0"/>
                        <a:t>Parameter</a:t>
                      </a:r>
                    </a:p>
                  </a:txBody>
                  <a:tcPr/>
                </a:tc>
                <a:tc>
                  <a:txBody>
                    <a:bodyPr/>
                    <a:lstStyle/>
                    <a:p>
                      <a:pPr algn="ctr"/>
                      <a:r>
                        <a:rPr lang="en-US" dirty="0"/>
                        <a:t>Starting Value</a:t>
                      </a:r>
                    </a:p>
                  </a:txBody>
                  <a:tcPr/>
                </a:tc>
                <a:extLst>
                  <a:ext uri="{0D108BD9-81ED-4DB2-BD59-A6C34878D82A}">
                    <a16:rowId xmlns:a16="http://schemas.microsoft.com/office/drawing/2014/main" val="3270682812"/>
                  </a:ext>
                </a:extLst>
              </a:tr>
              <a:tr h="471665">
                <a:tc>
                  <a:txBody>
                    <a:bodyPr/>
                    <a:lstStyle/>
                    <a:p>
                      <a:pPr algn="ctr"/>
                      <a:r>
                        <a:rPr lang="en-US" dirty="0"/>
                        <a:t>V</a:t>
                      </a:r>
                      <a:r>
                        <a:rPr lang="en-US" baseline="-25000" dirty="0"/>
                        <a:t>o</a:t>
                      </a:r>
                      <a:endParaRPr lang="en-US" dirty="0"/>
                    </a:p>
                  </a:txBody>
                  <a:tcPr/>
                </a:tc>
                <a:tc>
                  <a:txBody>
                    <a:bodyPr/>
                    <a:lstStyle/>
                    <a:p>
                      <a:pPr algn="ctr"/>
                      <a:r>
                        <a:rPr lang="en-US" dirty="0"/>
                        <a:t>Air speed</a:t>
                      </a:r>
                    </a:p>
                  </a:txBody>
                  <a:tcPr/>
                </a:tc>
                <a:tc>
                  <a:txBody>
                    <a:bodyPr/>
                    <a:lstStyle/>
                    <a:p>
                      <a:pPr algn="ctr"/>
                      <a:r>
                        <a:rPr lang="en-US" dirty="0"/>
                        <a:t>6 m/s</a:t>
                      </a:r>
                    </a:p>
                  </a:txBody>
                  <a:tcPr/>
                </a:tc>
                <a:extLst>
                  <a:ext uri="{0D108BD9-81ED-4DB2-BD59-A6C34878D82A}">
                    <a16:rowId xmlns:a16="http://schemas.microsoft.com/office/drawing/2014/main" val="3098609674"/>
                  </a:ext>
                </a:extLst>
              </a:tr>
              <a:tr h="471665">
                <a:tc>
                  <a:txBody>
                    <a:bodyPr/>
                    <a:lstStyle/>
                    <a:p>
                      <a:pPr algn="ctr"/>
                      <a:r>
                        <a:rPr lang="en-US" dirty="0"/>
                        <a:t>TSR</a:t>
                      </a:r>
                    </a:p>
                  </a:txBody>
                  <a:tcPr/>
                </a:tc>
                <a:tc>
                  <a:txBody>
                    <a:bodyPr/>
                    <a:lstStyle/>
                    <a:p>
                      <a:pPr algn="ctr"/>
                      <a:r>
                        <a:rPr lang="en-US" dirty="0"/>
                        <a:t>Tip speed Ratio</a:t>
                      </a:r>
                    </a:p>
                  </a:txBody>
                  <a:tcPr/>
                </a:tc>
                <a:tc>
                  <a:txBody>
                    <a:bodyPr/>
                    <a:lstStyle/>
                    <a:p>
                      <a:pPr algn="ctr"/>
                      <a:r>
                        <a:rPr lang="en-US" dirty="0"/>
                        <a:t>2</a:t>
                      </a:r>
                    </a:p>
                  </a:txBody>
                  <a:tcPr/>
                </a:tc>
                <a:extLst>
                  <a:ext uri="{0D108BD9-81ED-4DB2-BD59-A6C34878D82A}">
                    <a16:rowId xmlns:a16="http://schemas.microsoft.com/office/drawing/2014/main" val="2249891550"/>
                  </a:ext>
                </a:extLst>
              </a:tr>
              <a:tr h="471665">
                <a:tc>
                  <a:txBody>
                    <a:bodyPr/>
                    <a:lstStyle/>
                    <a:p>
                      <a:pPr algn="ctr"/>
                      <a:r>
                        <a:rPr lang="en-US" dirty="0"/>
                        <a:t>R</a:t>
                      </a:r>
                    </a:p>
                  </a:txBody>
                  <a:tcPr/>
                </a:tc>
                <a:tc>
                  <a:txBody>
                    <a:bodyPr/>
                    <a:lstStyle/>
                    <a:p>
                      <a:pPr algn="ctr"/>
                      <a:r>
                        <a:rPr lang="en-US" dirty="0"/>
                        <a:t>Rotor Radius</a:t>
                      </a:r>
                    </a:p>
                  </a:txBody>
                  <a:tcPr/>
                </a:tc>
                <a:tc>
                  <a:txBody>
                    <a:bodyPr/>
                    <a:lstStyle/>
                    <a:p>
                      <a:pPr algn="ctr"/>
                      <a:r>
                        <a:rPr lang="en-US" dirty="0"/>
                        <a:t>1 m</a:t>
                      </a:r>
                    </a:p>
                  </a:txBody>
                  <a:tcPr/>
                </a:tc>
                <a:extLst>
                  <a:ext uri="{0D108BD9-81ED-4DB2-BD59-A6C34878D82A}">
                    <a16:rowId xmlns:a16="http://schemas.microsoft.com/office/drawing/2014/main" val="4294446002"/>
                  </a:ext>
                </a:extLst>
              </a:tr>
              <a:tr h="471665">
                <a:tc>
                  <a:txBody>
                    <a:bodyPr/>
                    <a:lstStyle/>
                    <a:p>
                      <a:pPr algn="ctr"/>
                      <a:r>
                        <a:rPr lang="en-US" dirty="0"/>
                        <a:t>c</a:t>
                      </a:r>
                      <a:r>
                        <a:rPr lang="en-US" baseline="0" dirty="0"/>
                        <a:t> </a:t>
                      </a:r>
                      <a:endParaRPr lang="en-US" dirty="0"/>
                    </a:p>
                  </a:txBody>
                  <a:tcPr/>
                </a:tc>
                <a:tc>
                  <a:txBody>
                    <a:bodyPr/>
                    <a:lstStyle/>
                    <a:p>
                      <a:pPr algn="ctr"/>
                      <a:r>
                        <a:rPr lang="en-US" dirty="0"/>
                        <a:t>Blade chord</a:t>
                      </a:r>
                    </a:p>
                  </a:txBody>
                  <a:tcPr/>
                </a:tc>
                <a:tc>
                  <a:txBody>
                    <a:bodyPr/>
                    <a:lstStyle/>
                    <a:p>
                      <a:pPr algn="ctr"/>
                      <a:r>
                        <a:rPr lang="en-US" dirty="0"/>
                        <a:t>0.3 m</a:t>
                      </a:r>
                    </a:p>
                  </a:txBody>
                  <a:tcPr/>
                </a:tc>
                <a:extLst>
                  <a:ext uri="{0D108BD9-81ED-4DB2-BD59-A6C34878D82A}">
                    <a16:rowId xmlns:a16="http://schemas.microsoft.com/office/drawing/2014/main" val="534402295"/>
                  </a:ext>
                </a:extLst>
              </a:tr>
              <a:tr h="471665">
                <a:tc>
                  <a:txBody>
                    <a:bodyPr/>
                    <a:lstStyle/>
                    <a:p>
                      <a:pPr algn="ctr"/>
                      <a:r>
                        <a:rPr lang="en-US" dirty="0"/>
                        <a:t>L</a:t>
                      </a:r>
                    </a:p>
                  </a:txBody>
                  <a:tcPr/>
                </a:tc>
                <a:tc>
                  <a:txBody>
                    <a:bodyPr/>
                    <a:lstStyle/>
                    <a:p>
                      <a:pPr algn="ctr"/>
                      <a:r>
                        <a:rPr lang="en-US" dirty="0"/>
                        <a:t>Blade length</a:t>
                      </a:r>
                    </a:p>
                  </a:txBody>
                  <a:tcPr/>
                </a:tc>
                <a:tc>
                  <a:txBody>
                    <a:bodyPr/>
                    <a:lstStyle/>
                    <a:p>
                      <a:pPr algn="ctr"/>
                      <a:r>
                        <a:rPr lang="en-US" dirty="0"/>
                        <a:t>2 m</a:t>
                      </a:r>
                    </a:p>
                  </a:txBody>
                  <a:tcPr/>
                </a:tc>
                <a:extLst>
                  <a:ext uri="{0D108BD9-81ED-4DB2-BD59-A6C34878D82A}">
                    <a16:rowId xmlns:a16="http://schemas.microsoft.com/office/drawing/2014/main" val="184087670"/>
                  </a:ext>
                </a:extLst>
              </a:tr>
              <a:tr h="471665">
                <a:tc>
                  <a:txBody>
                    <a:bodyPr/>
                    <a:lstStyle/>
                    <a:p>
                      <a:pPr algn="ctr"/>
                      <a:r>
                        <a:rPr lang="en-US" dirty="0"/>
                        <a:t>n</a:t>
                      </a:r>
                    </a:p>
                  </a:txBody>
                  <a:tcPr/>
                </a:tc>
                <a:tc>
                  <a:txBody>
                    <a:bodyPr/>
                    <a:lstStyle/>
                    <a:p>
                      <a:pPr algn="ctr"/>
                      <a:r>
                        <a:rPr lang="en-US" dirty="0"/>
                        <a:t>Number of Blades</a:t>
                      </a:r>
                    </a:p>
                  </a:txBody>
                  <a:tcPr/>
                </a:tc>
                <a:tc>
                  <a:txBody>
                    <a:bodyPr/>
                    <a:lstStyle/>
                    <a:p>
                      <a:pPr algn="ctr"/>
                      <a:r>
                        <a:rPr lang="en-US" dirty="0"/>
                        <a:t>4</a:t>
                      </a:r>
                    </a:p>
                  </a:txBody>
                  <a:tcPr/>
                </a:tc>
                <a:extLst>
                  <a:ext uri="{0D108BD9-81ED-4DB2-BD59-A6C34878D82A}">
                    <a16:rowId xmlns:a16="http://schemas.microsoft.com/office/drawing/2014/main" val="3304315268"/>
                  </a:ext>
                </a:extLst>
              </a:tr>
              <a:tr h="471665">
                <a:tc>
                  <a:txBody>
                    <a:bodyPr/>
                    <a:lstStyle/>
                    <a:p>
                      <a:pPr algn="ctr"/>
                      <a:r>
                        <a:rPr lang="el-GR" dirty="0"/>
                        <a:t>α</a:t>
                      </a:r>
                      <a:r>
                        <a:rPr lang="en-US" baseline="-25000" dirty="0"/>
                        <a:t>o</a:t>
                      </a:r>
                      <a:endParaRPr lang="en-US" dirty="0"/>
                    </a:p>
                  </a:txBody>
                  <a:tcPr/>
                </a:tc>
                <a:tc>
                  <a:txBody>
                    <a:bodyPr/>
                    <a:lstStyle/>
                    <a:p>
                      <a:pPr algn="ctr"/>
                      <a:r>
                        <a:rPr lang="en-US" dirty="0"/>
                        <a:t>Initial angle of attack</a:t>
                      </a:r>
                    </a:p>
                  </a:txBody>
                  <a:tcPr/>
                </a:tc>
                <a:tc>
                  <a:txBody>
                    <a:bodyPr/>
                    <a:lstStyle/>
                    <a:p>
                      <a:pPr algn="ctr"/>
                      <a:r>
                        <a:rPr lang="en-US" dirty="0"/>
                        <a:t>0</a:t>
                      </a:r>
                      <a:r>
                        <a:rPr lang="en-US" baseline="30000" dirty="0"/>
                        <a:t>0</a:t>
                      </a:r>
                      <a:endParaRPr lang="en-US" dirty="0"/>
                    </a:p>
                  </a:txBody>
                  <a:tcPr/>
                </a:tc>
                <a:extLst>
                  <a:ext uri="{0D108BD9-81ED-4DB2-BD59-A6C34878D82A}">
                    <a16:rowId xmlns:a16="http://schemas.microsoft.com/office/drawing/2014/main" val="3675195512"/>
                  </a:ext>
                </a:extLst>
              </a:tr>
            </a:tbl>
          </a:graphicData>
        </a:graphic>
      </p:graphicFrame>
    </p:spTree>
    <p:extLst>
      <p:ext uri="{BB962C8B-B14F-4D97-AF65-F5344CB8AC3E}">
        <p14:creationId xmlns:p14="http://schemas.microsoft.com/office/powerpoint/2010/main" val="260325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1453" y="175175"/>
            <a:ext cx="7709094" cy="6427212"/>
          </a:xfrm>
        </p:spPr>
      </p:pic>
    </p:spTree>
    <p:extLst>
      <p:ext uri="{BB962C8B-B14F-4D97-AF65-F5344CB8AC3E}">
        <p14:creationId xmlns:p14="http://schemas.microsoft.com/office/powerpoint/2010/main" val="1618750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17935"/>
          </a:xfrm>
        </p:spPr>
      </p:pic>
    </p:spTree>
    <p:extLst>
      <p:ext uri="{BB962C8B-B14F-4D97-AF65-F5344CB8AC3E}">
        <p14:creationId xmlns:p14="http://schemas.microsoft.com/office/powerpoint/2010/main" val="2194403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452" y="0"/>
            <a:ext cx="10600741" cy="6731391"/>
          </a:xfrm>
        </p:spPr>
      </p:pic>
    </p:spTree>
    <p:extLst>
      <p:ext uri="{BB962C8B-B14F-4D97-AF65-F5344CB8AC3E}">
        <p14:creationId xmlns:p14="http://schemas.microsoft.com/office/powerpoint/2010/main" val="4160468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5177" y="195943"/>
            <a:ext cx="9144000" cy="962706"/>
          </a:xfrm>
        </p:spPr>
        <p:txBody>
          <a:bodyPr>
            <a:normAutofit/>
          </a:bodyPr>
          <a:lstStyle/>
          <a:p>
            <a:r>
              <a:rPr lang="en-US" dirty="0" err="1"/>
              <a:t>Princibles</a:t>
            </a:r>
            <a:r>
              <a:rPr lang="en-US" dirty="0"/>
              <a:t> of wind power</a:t>
            </a:r>
          </a:p>
        </p:txBody>
      </p:sp>
      <p:sp>
        <p:nvSpPr>
          <p:cNvPr id="3" name="Subtitle 2"/>
          <p:cNvSpPr>
            <a:spLocks noGrp="1"/>
          </p:cNvSpPr>
          <p:nvPr>
            <p:ph type="subTitle" idx="1"/>
          </p:nvPr>
        </p:nvSpPr>
        <p:spPr/>
        <p:txBody>
          <a:bodyPr/>
          <a:lstStyle/>
          <a:p>
            <a:endParaRPr lang="en-US" dirty="0"/>
          </a:p>
        </p:txBody>
      </p:sp>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257" y="992777"/>
            <a:ext cx="11730446" cy="561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469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9633" y="305296"/>
            <a:ext cx="11390813" cy="6552703"/>
          </a:xfrm>
          <a:prstGeom prst="rect">
            <a:avLst/>
          </a:prstGeom>
        </p:spPr>
      </p:pic>
    </p:spTree>
    <p:extLst>
      <p:ext uri="{BB962C8B-B14F-4D97-AF65-F5344CB8AC3E}">
        <p14:creationId xmlns:p14="http://schemas.microsoft.com/office/powerpoint/2010/main" val="1284590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144326"/>
          </a:xfrm>
        </p:spPr>
        <p:txBody>
          <a:bodyPr>
            <a:normAutofit fontScale="90000"/>
          </a:bodyPr>
          <a:lstStyle/>
          <a:p>
            <a:endParaRPr lang="en-US"/>
          </a:p>
        </p:txBody>
      </p:sp>
      <p:pic>
        <p:nvPicPr>
          <p:cNvPr id="5" name="Picture 4"/>
          <p:cNvPicPr>
            <a:picLocks noChangeAspect="1"/>
          </p:cNvPicPr>
          <p:nvPr/>
        </p:nvPicPr>
        <p:blipFill>
          <a:blip r:embed="rId2"/>
          <a:stretch>
            <a:fillRect/>
          </a:stretch>
        </p:blipFill>
        <p:spPr>
          <a:xfrm>
            <a:off x="0" y="822960"/>
            <a:ext cx="6583680" cy="5930537"/>
          </a:xfrm>
          <a:prstGeom prst="rect">
            <a:avLst/>
          </a:prstGeom>
        </p:spPr>
      </p:pic>
      <p:pic>
        <p:nvPicPr>
          <p:cNvPr id="6" name="Picture 5"/>
          <p:cNvPicPr>
            <a:picLocks noChangeAspect="1"/>
          </p:cNvPicPr>
          <p:nvPr/>
        </p:nvPicPr>
        <p:blipFill>
          <a:blip r:embed="rId3"/>
          <a:stretch>
            <a:fillRect/>
          </a:stretch>
        </p:blipFill>
        <p:spPr>
          <a:xfrm>
            <a:off x="5773783" y="731521"/>
            <a:ext cx="6152605" cy="6021976"/>
          </a:xfrm>
          <a:prstGeom prst="rect">
            <a:avLst/>
          </a:prstGeom>
        </p:spPr>
      </p:pic>
    </p:spTree>
    <p:extLst>
      <p:ext uri="{BB962C8B-B14F-4D97-AF65-F5344CB8AC3E}">
        <p14:creationId xmlns:p14="http://schemas.microsoft.com/office/powerpoint/2010/main" val="3915391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8091" y="273685"/>
            <a:ext cx="10241280" cy="6492875"/>
          </a:xfrm>
          <a:prstGeom prst="rect">
            <a:avLst/>
          </a:prstGeom>
        </p:spPr>
      </p:pic>
    </p:spTree>
    <p:extLst>
      <p:ext uri="{BB962C8B-B14F-4D97-AF65-F5344CB8AC3E}">
        <p14:creationId xmlns:p14="http://schemas.microsoft.com/office/powerpoint/2010/main" val="1314556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Some important graphs</a:t>
            </a:r>
          </a:p>
        </p:txBody>
      </p:sp>
      <p:pic>
        <p:nvPicPr>
          <p:cNvPr id="3" name="Picture 2"/>
          <p:cNvPicPr>
            <a:picLocks noChangeAspect="1"/>
          </p:cNvPicPr>
          <p:nvPr/>
        </p:nvPicPr>
        <p:blipFill>
          <a:blip r:embed="rId2"/>
          <a:stretch>
            <a:fillRect/>
          </a:stretch>
        </p:blipFill>
        <p:spPr>
          <a:xfrm>
            <a:off x="0" y="1959428"/>
            <a:ext cx="5721532" cy="4898571"/>
          </a:xfrm>
          <a:prstGeom prst="rect">
            <a:avLst/>
          </a:prstGeom>
        </p:spPr>
      </p:pic>
      <p:pic>
        <p:nvPicPr>
          <p:cNvPr id="4" name="Picture 3"/>
          <p:cNvPicPr>
            <a:picLocks noChangeAspect="1"/>
          </p:cNvPicPr>
          <p:nvPr/>
        </p:nvPicPr>
        <p:blipFill>
          <a:blip r:embed="rId3"/>
          <a:stretch>
            <a:fillRect/>
          </a:stretch>
        </p:blipFill>
        <p:spPr>
          <a:xfrm>
            <a:off x="5721532" y="2155372"/>
            <a:ext cx="5773782" cy="4585062"/>
          </a:xfrm>
          <a:prstGeom prst="rect">
            <a:avLst/>
          </a:prstGeom>
        </p:spPr>
      </p:pic>
    </p:spTree>
    <p:extLst>
      <p:ext uri="{BB962C8B-B14F-4D97-AF65-F5344CB8AC3E}">
        <p14:creationId xmlns:p14="http://schemas.microsoft.com/office/powerpoint/2010/main" val="274076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Some important graphs</a:t>
            </a:r>
          </a:p>
        </p:txBody>
      </p:sp>
      <p:pic>
        <p:nvPicPr>
          <p:cNvPr id="3" name="Picture 2"/>
          <p:cNvPicPr>
            <a:picLocks noChangeAspect="1"/>
          </p:cNvPicPr>
          <p:nvPr/>
        </p:nvPicPr>
        <p:blipFill>
          <a:blip r:embed="rId2"/>
          <a:stretch>
            <a:fillRect/>
          </a:stretch>
        </p:blipFill>
        <p:spPr>
          <a:xfrm>
            <a:off x="209006" y="1969453"/>
            <a:ext cx="5421085" cy="4666478"/>
          </a:xfrm>
          <a:prstGeom prst="rect">
            <a:avLst/>
          </a:prstGeom>
        </p:spPr>
      </p:pic>
      <p:pic>
        <p:nvPicPr>
          <p:cNvPr id="4" name="Picture 3"/>
          <p:cNvPicPr>
            <a:picLocks noChangeAspect="1"/>
          </p:cNvPicPr>
          <p:nvPr/>
        </p:nvPicPr>
        <p:blipFill>
          <a:blip r:embed="rId3"/>
          <a:stretch>
            <a:fillRect/>
          </a:stretch>
        </p:blipFill>
        <p:spPr>
          <a:xfrm>
            <a:off x="5303520" y="1841863"/>
            <a:ext cx="6376851" cy="4794068"/>
          </a:xfrm>
          <a:prstGeom prst="rect">
            <a:avLst/>
          </a:prstGeom>
        </p:spPr>
      </p:pic>
    </p:spTree>
    <p:extLst>
      <p:ext uri="{BB962C8B-B14F-4D97-AF65-F5344CB8AC3E}">
        <p14:creationId xmlns:p14="http://schemas.microsoft.com/office/powerpoint/2010/main" val="1170014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Optimization of selecting </a:t>
            </a:r>
            <a:r>
              <a:rPr lang="en-US" b="1" dirty="0" err="1"/>
              <a:t>aerofoil</a:t>
            </a:r>
            <a:endParaRPr lang="en-US" b="1" dirty="0"/>
          </a:p>
        </p:txBody>
      </p:sp>
      <p:pic>
        <p:nvPicPr>
          <p:cNvPr id="3" name="Picture 2"/>
          <p:cNvPicPr>
            <a:picLocks noChangeAspect="1"/>
          </p:cNvPicPr>
          <p:nvPr/>
        </p:nvPicPr>
        <p:blipFill>
          <a:blip r:embed="rId2"/>
          <a:stretch>
            <a:fillRect/>
          </a:stretch>
        </p:blipFill>
        <p:spPr>
          <a:xfrm>
            <a:off x="130629" y="1496578"/>
            <a:ext cx="6871063" cy="5113228"/>
          </a:xfrm>
          <a:prstGeom prst="rect">
            <a:avLst/>
          </a:prstGeom>
        </p:spPr>
      </p:pic>
    </p:spTree>
    <p:extLst>
      <p:ext uri="{BB962C8B-B14F-4D97-AF65-F5344CB8AC3E}">
        <p14:creationId xmlns:p14="http://schemas.microsoft.com/office/powerpoint/2010/main" val="173608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34" y="156119"/>
            <a:ext cx="10515600" cy="1325563"/>
          </a:xfrm>
        </p:spPr>
        <p:txBody>
          <a:bodyPr>
            <a:normAutofit/>
          </a:bodyPr>
          <a:lstStyle/>
          <a:p>
            <a:pPr algn="ctr" eaLnBrk="1" hangingPunct="1">
              <a:defRPr/>
            </a:pPr>
            <a:r>
              <a:rPr lang="en-US" sz="4500" b="1" i="1" dirty="0">
                <a:solidFill>
                  <a:schemeClr val="accent2"/>
                </a:solidFill>
              </a:rPr>
              <a:t>Types of </a:t>
            </a:r>
            <a:r>
              <a:rPr lang="en-US" sz="4500" b="1" i="1" dirty="0" err="1">
                <a:solidFill>
                  <a:schemeClr val="accent2"/>
                </a:solidFill>
              </a:rPr>
              <a:t>aerofoil</a:t>
            </a:r>
            <a:r>
              <a:rPr lang="en-US" sz="4500" b="1" i="1" dirty="0">
                <a:solidFill>
                  <a:schemeClr val="accent2"/>
                </a:solidFill>
              </a:rPr>
              <a:t> used in HAWT</a:t>
            </a:r>
          </a:p>
        </p:txBody>
      </p:sp>
      <p:graphicFrame>
        <p:nvGraphicFramePr>
          <p:cNvPr id="8" name="Content Placeholder 7"/>
          <p:cNvGraphicFramePr>
            <a:graphicFrameLocks noGrp="1"/>
          </p:cNvGraphicFramePr>
          <p:nvPr>
            <p:ph idx="1"/>
            <p:extLst/>
          </p:nvPr>
        </p:nvGraphicFramePr>
        <p:xfrm>
          <a:off x="326569" y="1196975"/>
          <a:ext cx="11443065" cy="5661024"/>
        </p:xfrm>
        <a:graphic>
          <a:graphicData uri="http://schemas.openxmlformats.org/drawingml/2006/table">
            <a:tbl>
              <a:tblPr firstRow="1" bandRow="1">
                <a:tableStyleId>{5C22544A-7EE6-4342-B048-85BDC9FD1C3A}</a:tableStyleId>
              </a:tblPr>
              <a:tblGrid>
                <a:gridCol w="1658415">
                  <a:extLst>
                    <a:ext uri="{9D8B030D-6E8A-4147-A177-3AD203B41FA5}">
                      <a16:colId xmlns:a16="http://schemas.microsoft.com/office/drawing/2014/main" val="2475202208"/>
                    </a:ext>
                  </a:extLst>
                </a:gridCol>
                <a:gridCol w="1658415">
                  <a:extLst>
                    <a:ext uri="{9D8B030D-6E8A-4147-A177-3AD203B41FA5}">
                      <a16:colId xmlns:a16="http://schemas.microsoft.com/office/drawing/2014/main" val="3198294222"/>
                    </a:ext>
                  </a:extLst>
                </a:gridCol>
                <a:gridCol w="1658415">
                  <a:extLst>
                    <a:ext uri="{9D8B030D-6E8A-4147-A177-3AD203B41FA5}">
                      <a16:colId xmlns:a16="http://schemas.microsoft.com/office/drawing/2014/main" val="1468649842"/>
                    </a:ext>
                  </a:extLst>
                </a:gridCol>
                <a:gridCol w="1751396">
                  <a:extLst>
                    <a:ext uri="{9D8B030D-6E8A-4147-A177-3AD203B41FA5}">
                      <a16:colId xmlns:a16="http://schemas.microsoft.com/office/drawing/2014/main" val="474760064"/>
                    </a:ext>
                  </a:extLst>
                </a:gridCol>
                <a:gridCol w="1565433">
                  <a:extLst>
                    <a:ext uri="{9D8B030D-6E8A-4147-A177-3AD203B41FA5}">
                      <a16:colId xmlns:a16="http://schemas.microsoft.com/office/drawing/2014/main" val="1667069351"/>
                    </a:ext>
                  </a:extLst>
                </a:gridCol>
                <a:gridCol w="1658415">
                  <a:extLst>
                    <a:ext uri="{9D8B030D-6E8A-4147-A177-3AD203B41FA5}">
                      <a16:colId xmlns:a16="http://schemas.microsoft.com/office/drawing/2014/main" val="3565945638"/>
                    </a:ext>
                  </a:extLst>
                </a:gridCol>
                <a:gridCol w="1492576">
                  <a:extLst>
                    <a:ext uri="{9D8B030D-6E8A-4147-A177-3AD203B41FA5}">
                      <a16:colId xmlns:a16="http://schemas.microsoft.com/office/drawing/2014/main" val="3882107301"/>
                    </a:ext>
                  </a:extLst>
                </a:gridCol>
              </a:tblGrid>
              <a:tr h="1006960">
                <a:tc>
                  <a:txBody>
                    <a:bodyPr/>
                    <a:lstStyle/>
                    <a:p>
                      <a:pPr algn="ctr"/>
                      <a:r>
                        <a:rPr lang="en-US" sz="1800" i="1" dirty="0">
                          <a:solidFill>
                            <a:schemeClr val="tx1"/>
                          </a:solidFill>
                        </a:rPr>
                        <a:t>BLADE LENGTH</a:t>
                      </a:r>
                    </a:p>
                    <a:p>
                      <a:pPr algn="ctr"/>
                      <a:r>
                        <a:rPr lang="en-US" sz="2000" i="1" dirty="0">
                          <a:solidFill>
                            <a:schemeClr val="tx1"/>
                          </a:solidFill>
                        </a:rPr>
                        <a:t>(meter)</a:t>
                      </a:r>
                    </a:p>
                  </a:txBody>
                  <a:tcPr marL="68580" marR="68580" marT="34289" marB="34289"/>
                </a:tc>
                <a:tc>
                  <a:txBody>
                    <a:bodyPr/>
                    <a:lstStyle/>
                    <a:p>
                      <a:pPr algn="ctr"/>
                      <a:r>
                        <a:rPr lang="en-US" sz="1800" i="1" dirty="0">
                          <a:solidFill>
                            <a:schemeClr val="tx1"/>
                          </a:solidFill>
                        </a:rPr>
                        <a:t>Generator size</a:t>
                      </a:r>
                    </a:p>
                    <a:p>
                      <a:pPr algn="ctr"/>
                      <a:r>
                        <a:rPr lang="en-US" sz="2000" i="1" dirty="0">
                          <a:solidFill>
                            <a:schemeClr val="tx1"/>
                          </a:solidFill>
                        </a:rPr>
                        <a:t>(KW)</a:t>
                      </a:r>
                    </a:p>
                  </a:txBody>
                  <a:tcPr marL="68580" marR="68580" marT="34289" marB="34289"/>
                </a:tc>
                <a:tc>
                  <a:txBody>
                    <a:bodyPr/>
                    <a:lstStyle/>
                    <a:p>
                      <a:pPr algn="ctr"/>
                      <a:r>
                        <a:rPr lang="en-US" sz="1600" i="1" dirty="0">
                          <a:solidFill>
                            <a:schemeClr val="tx1"/>
                          </a:solidFill>
                        </a:rPr>
                        <a:t>THICKNESS</a:t>
                      </a:r>
                    </a:p>
                    <a:p>
                      <a:pPr algn="ctr"/>
                      <a:r>
                        <a:rPr lang="en-US" sz="1600" i="1" dirty="0">
                          <a:solidFill>
                            <a:schemeClr val="tx1"/>
                          </a:solidFill>
                        </a:rPr>
                        <a:t>CATEGORY</a:t>
                      </a:r>
                    </a:p>
                  </a:txBody>
                  <a:tcPr marL="68580" marR="68580" marT="34289" marB="34289"/>
                </a:tc>
                <a:tc>
                  <a:txBody>
                    <a:bodyPr/>
                    <a:lstStyle/>
                    <a:p>
                      <a:pPr algn="ctr"/>
                      <a:r>
                        <a:rPr lang="en-US" sz="1400" i="1" dirty="0"/>
                        <a:t> </a:t>
                      </a:r>
                    </a:p>
                    <a:p>
                      <a:pPr algn="ctr"/>
                      <a:endParaRPr lang="en-US" sz="1800" i="1" dirty="0">
                        <a:solidFill>
                          <a:schemeClr val="tx1"/>
                        </a:solidFill>
                      </a:endParaRPr>
                    </a:p>
                    <a:p>
                      <a:pPr algn="ctr"/>
                      <a:r>
                        <a:rPr lang="en-US" sz="1800" i="1" dirty="0">
                          <a:solidFill>
                            <a:schemeClr val="tx1"/>
                          </a:solidFill>
                        </a:rPr>
                        <a:t>(root</a:t>
                      </a:r>
                      <a:r>
                        <a:rPr lang="en-US" sz="1800" i="1" baseline="0" dirty="0">
                          <a:solidFill>
                            <a:schemeClr val="tx1"/>
                          </a:solidFill>
                        </a:rPr>
                        <a:t> --------</a:t>
                      </a:r>
                      <a:endParaRPr lang="en-US" sz="1800" i="1" dirty="0">
                        <a:solidFill>
                          <a:schemeClr val="tx1"/>
                        </a:solidFill>
                      </a:endParaRPr>
                    </a:p>
                  </a:txBody>
                  <a:tcPr marL="68580" marR="68580" marT="34289" marB="34289"/>
                </a:tc>
                <a:tc>
                  <a:txBody>
                    <a:bodyPr/>
                    <a:lstStyle/>
                    <a:p>
                      <a:pPr algn="ctr"/>
                      <a:r>
                        <a:rPr lang="en-US" sz="2000" dirty="0">
                          <a:solidFill>
                            <a:schemeClr val="tx1"/>
                          </a:solidFill>
                        </a:rPr>
                        <a:t>AIRFOIL</a:t>
                      </a:r>
                    </a:p>
                    <a:p>
                      <a:endParaRPr lang="en-US" sz="1400" dirty="0"/>
                    </a:p>
                    <a:p>
                      <a:r>
                        <a:rPr lang="en-US" sz="1600" dirty="0">
                          <a:solidFill>
                            <a:schemeClr val="tx1"/>
                          </a:solidFill>
                        </a:rPr>
                        <a:t>----------------</a:t>
                      </a:r>
                      <a:endParaRPr lang="en-US" sz="1400" dirty="0"/>
                    </a:p>
                  </a:txBody>
                  <a:tcPr marL="68580" marR="68580" marT="34289" marB="34289"/>
                </a:tc>
                <a:tc>
                  <a:txBody>
                    <a:bodyPr/>
                    <a:lstStyle/>
                    <a:p>
                      <a:pPr algn="ctr"/>
                      <a:r>
                        <a:rPr lang="en-US" sz="2000" dirty="0">
                          <a:solidFill>
                            <a:schemeClr val="tx1"/>
                          </a:solidFill>
                        </a:rPr>
                        <a:t>FAMILY</a:t>
                      </a:r>
                    </a:p>
                    <a:p>
                      <a:endParaRPr lang="en-US" sz="1400" dirty="0"/>
                    </a:p>
                    <a:p>
                      <a:r>
                        <a:rPr lang="en-US" sz="1600" dirty="0">
                          <a:solidFill>
                            <a:schemeClr val="tx1"/>
                          </a:solidFill>
                        </a:rPr>
                        <a:t>-----------------</a:t>
                      </a:r>
                      <a:endParaRPr lang="en-US" sz="1400" dirty="0"/>
                    </a:p>
                  </a:txBody>
                  <a:tcPr marL="68580" marR="68580" marT="34289" marB="34289"/>
                </a:tc>
                <a:tc>
                  <a:txBody>
                    <a:bodyPr/>
                    <a:lstStyle/>
                    <a:p>
                      <a:endParaRPr lang="en-US" sz="1400" dirty="0"/>
                    </a:p>
                    <a:p>
                      <a:endParaRPr lang="en-US" sz="1400" dirty="0"/>
                    </a:p>
                    <a:p>
                      <a:r>
                        <a:rPr lang="en-US" sz="1800" dirty="0">
                          <a:solidFill>
                            <a:schemeClr val="tx1"/>
                          </a:solidFill>
                        </a:rPr>
                        <a:t>------tip)</a:t>
                      </a:r>
                    </a:p>
                  </a:txBody>
                  <a:tcPr marL="68580" marR="68580" marT="34289" marB="34289"/>
                </a:tc>
                <a:extLst>
                  <a:ext uri="{0D108BD9-81ED-4DB2-BD59-A6C34878D82A}">
                    <a16:rowId xmlns:a16="http://schemas.microsoft.com/office/drawing/2014/main" val="3587519993"/>
                  </a:ext>
                </a:extLst>
              </a:tr>
              <a:tr h="623671">
                <a:tc>
                  <a:txBody>
                    <a:bodyPr/>
                    <a:lstStyle/>
                    <a:p>
                      <a:pPr algn="ctr"/>
                      <a:r>
                        <a:rPr lang="en-US" sz="1800" dirty="0"/>
                        <a:t>1-5</a:t>
                      </a:r>
                    </a:p>
                  </a:txBody>
                  <a:tcPr marL="68580" marR="68580" marT="34289" marB="34289"/>
                </a:tc>
                <a:tc>
                  <a:txBody>
                    <a:bodyPr/>
                    <a:lstStyle/>
                    <a:p>
                      <a:pPr algn="ctr"/>
                      <a:r>
                        <a:rPr lang="en-US" sz="1800" dirty="0"/>
                        <a:t>2-20</a:t>
                      </a:r>
                    </a:p>
                  </a:txBody>
                  <a:tcPr marL="68580" marR="68580" marT="34289" marB="34289"/>
                </a:tc>
                <a:tc>
                  <a:txBody>
                    <a:bodyPr/>
                    <a:lstStyle/>
                    <a:p>
                      <a:pPr algn="ctr"/>
                      <a:r>
                        <a:rPr lang="en-US" sz="2100" dirty="0"/>
                        <a:t>thick</a:t>
                      </a:r>
                    </a:p>
                  </a:txBody>
                  <a:tcPr marL="68580" marR="68580" marT="34289" marB="34289"/>
                </a:tc>
                <a:tc>
                  <a:txBody>
                    <a:bodyPr/>
                    <a:lstStyle/>
                    <a:p>
                      <a:endParaRPr lang="en-US" sz="1400" dirty="0"/>
                    </a:p>
                  </a:txBody>
                  <a:tcPr marL="68580" marR="68580" marT="34289" marB="34289"/>
                </a:tc>
                <a:tc>
                  <a:txBody>
                    <a:bodyPr/>
                    <a:lstStyle/>
                    <a:p>
                      <a:pPr algn="ctr"/>
                      <a:r>
                        <a:rPr lang="en-US" sz="2400" dirty="0"/>
                        <a:t>S823</a:t>
                      </a:r>
                    </a:p>
                  </a:txBody>
                  <a:tcPr marL="68580" marR="68580" marT="34289" marB="34289"/>
                </a:tc>
                <a:tc>
                  <a:txBody>
                    <a:bodyPr/>
                    <a:lstStyle/>
                    <a:p>
                      <a:endParaRPr lang="en-US" sz="1400" dirty="0"/>
                    </a:p>
                  </a:txBody>
                  <a:tcPr marL="68580" marR="68580" marT="34289" marB="34289"/>
                </a:tc>
                <a:tc>
                  <a:txBody>
                    <a:bodyPr/>
                    <a:lstStyle/>
                    <a:p>
                      <a:pPr algn="ctr"/>
                      <a:r>
                        <a:rPr lang="en-US" sz="2400" dirty="0"/>
                        <a:t>S822</a:t>
                      </a:r>
                    </a:p>
                  </a:txBody>
                  <a:tcPr marL="68580" marR="68580" marT="34289" marB="34289"/>
                </a:tc>
                <a:extLst>
                  <a:ext uri="{0D108BD9-81ED-4DB2-BD59-A6C34878D82A}">
                    <a16:rowId xmlns:a16="http://schemas.microsoft.com/office/drawing/2014/main" val="2570203230"/>
                  </a:ext>
                </a:extLst>
              </a:tr>
              <a:tr h="623671">
                <a:tc>
                  <a:txBody>
                    <a:bodyPr/>
                    <a:lstStyle/>
                    <a:p>
                      <a:pPr algn="ctr"/>
                      <a:r>
                        <a:rPr lang="en-US" sz="1800" dirty="0"/>
                        <a:t>5-10</a:t>
                      </a:r>
                    </a:p>
                  </a:txBody>
                  <a:tcPr marL="68580" marR="68580" marT="34289" marB="34289"/>
                </a:tc>
                <a:tc>
                  <a:txBody>
                    <a:bodyPr/>
                    <a:lstStyle/>
                    <a:p>
                      <a:pPr algn="ctr"/>
                      <a:r>
                        <a:rPr lang="en-US" sz="1800" dirty="0"/>
                        <a:t>20-150</a:t>
                      </a:r>
                    </a:p>
                  </a:txBody>
                  <a:tcPr marL="68580" marR="68580" marT="34289" marB="34289"/>
                </a:tc>
                <a:tc>
                  <a:txBody>
                    <a:bodyPr/>
                    <a:lstStyle/>
                    <a:p>
                      <a:pPr algn="ctr"/>
                      <a:r>
                        <a:rPr lang="en-US" sz="2100" dirty="0"/>
                        <a:t>thin</a:t>
                      </a:r>
                    </a:p>
                  </a:txBody>
                  <a:tcPr marL="68580" marR="68580" marT="34289" marB="34289"/>
                </a:tc>
                <a:tc>
                  <a:txBody>
                    <a:bodyPr/>
                    <a:lstStyle/>
                    <a:p>
                      <a:endParaRPr lang="en-US" sz="1400"/>
                    </a:p>
                  </a:txBody>
                  <a:tcPr marL="68580" marR="68580" marT="34289" marB="34289"/>
                </a:tc>
                <a:tc>
                  <a:txBody>
                    <a:bodyPr/>
                    <a:lstStyle/>
                    <a:p>
                      <a:pPr algn="ctr"/>
                      <a:r>
                        <a:rPr lang="en-US" sz="2400" dirty="0"/>
                        <a:t>S804</a:t>
                      </a:r>
                    </a:p>
                  </a:txBody>
                  <a:tcPr marL="68580" marR="68580" marT="34289" marB="34289"/>
                </a:tc>
                <a:tc>
                  <a:txBody>
                    <a:bodyPr/>
                    <a:lstStyle/>
                    <a:p>
                      <a:pPr algn="ctr"/>
                      <a:r>
                        <a:rPr lang="en-US" sz="2400" dirty="0"/>
                        <a:t>S801</a:t>
                      </a:r>
                    </a:p>
                  </a:txBody>
                  <a:tcPr marL="68580" marR="68580" marT="34289" marB="34289"/>
                </a:tc>
                <a:tc>
                  <a:txBody>
                    <a:bodyPr/>
                    <a:lstStyle/>
                    <a:p>
                      <a:pPr algn="ctr"/>
                      <a:r>
                        <a:rPr lang="en-US" sz="2400" dirty="0"/>
                        <a:t>S803</a:t>
                      </a:r>
                    </a:p>
                  </a:txBody>
                  <a:tcPr marL="68580" marR="68580" marT="34289" marB="34289"/>
                </a:tc>
                <a:extLst>
                  <a:ext uri="{0D108BD9-81ED-4DB2-BD59-A6C34878D82A}">
                    <a16:rowId xmlns:a16="http://schemas.microsoft.com/office/drawing/2014/main" val="3751677350"/>
                  </a:ext>
                </a:extLst>
              </a:tr>
              <a:tr h="623671">
                <a:tc>
                  <a:txBody>
                    <a:bodyPr/>
                    <a:lstStyle/>
                    <a:p>
                      <a:pPr algn="ctr"/>
                      <a:r>
                        <a:rPr lang="en-US" sz="1800" dirty="0"/>
                        <a:t>5-10</a:t>
                      </a:r>
                    </a:p>
                  </a:txBody>
                  <a:tcPr marL="68580" marR="68580" marT="34289" marB="34289"/>
                </a:tc>
                <a:tc>
                  <a:txBody>
                    <a:bodyPr/>
                    <a:lstStyle/>
                    <a:p>
                      <a:pPr algn="ctr"/>
                      <a:r>
                        <a:rPr lang="en-US" sz="1800" dirty="0"/>
                        <a:t>20-150</a:t>
                      </a:r>
                    </a:p>
                  </a:txBody>
                  <a:tcPr marL="68580" marR="68580" marT="34289" marB="34289"/>
                </a:tc>
                <a:tc>
                  <a:txBody>
                    <a:bodyPr/>
                    <a:lstStyle/>
                    <a:p>
                      <a:pPr algn="ctr"/>
                      <a:r>
                        <a:rPr lang="en-US" sz="2100" dirty="0"/>
                        <a:t>thin</a:t>
                      </a:r>
                    </a:p>
                  </a:txBody>
                  <a:tcPr marL="68580" marR="68580" marT="34289" marB="34289"/>
                </a:tc>
                <a:tc>
                  <a:txBody>
                    <a:bodyPr/>
                    <a:lstStyle/>
                    <a:p>
                      <a:pPr algn="ctr"/>
                      <a:r>
                        <a:rPr lang="en-US" sz="2400" dirty="0"/>
                        <a:t>S808</a:t>
                      </a:r>
                    </a:p>
                  </a:txBody>
                  <a:tcPr marL="68580" marR="68580" marT="34289" marB="34289"/>
                </a:tc>
                <a:tc>
                  <a:txBody>
                    <a:bodyPr/>
                    <a:lstStyle/>
                    <a:p>
                      <a:pPr algn="ctr"/>
                      <a:r>
                        <a:rPr lang="en-US" sz="2400" dirty="0"/>
                        <a:t>S807</a:t>
                      </a:r>
                    </a:p>
                  </a:txBody>
                  <a:tcPr marL="68580" marR="68580" marT="34289" marB="34289"/>
                </a:tc>
                <a:tc>
                  <a:txBody>
                    <a:bodyPr/>
                    <a:lstStyle/>
                    <a:p>
                      <a:pPr algn="ctr"/>
                      <a:r>
                        <a:rPr lang="en-US" sz="2400" dirty="0"/>
                        <a:t>S805A</a:t>
                      </a:r>
                    </a:p>
                  </a:txBody>
                  <a:tcPr marL="68580" marR="68580" marT="34289" marB="34289"/>
                </a:tc>
                <a:tc>
                  <a:txBody>
                    <a:bodyPr/>
                    <a:lstStyle/>
                    <a:p>
                      <a:pPr algn="ctr"/>
                      <a:r>
                        <a:rPr lang="en-US" sz="2400" dirty="0"/>
                        <a:t>S806A</a:t>
                      </a:r>
                    </a:p>
                  </a:txBody>
                  <a:tcPr marL="68580" marR="68580" marT="34289" marB="34289"/>
                </a:tc>
                <a:extLst>
                  <a:ext uri="{0D108BD9-81ED-4DB2-BD59-A6C34878D82A}">
                    <a16:rowId xmlns:a16="http://schemas.microsoft.com/office/drawing/2014/main" val="3295357473"/>
                  </a:ext>
                </a:extLst>
              </a:tr>
              <a:tr h="623671">
                <a:tc>
                  <a:txBody>
                    <a:bodyPr/>
                    <a:lstStyle/>
                    <a:p>
                      <a:pPr algn="ctr"/>
                      <a:r>
                        <a:rPr lang="en-US" sz="1800" dirty="0"/>
                        <a:t>5-10</a:t>
                      </a:r>
                    </a:p>
                  </a:txBody>
                  <a:tcPr marL="68580" marR="68580" marT="34289" marB="34289"/>
                </a:tc>
                <a:tc>
                  <a:txBody>
                    <a:bodyPr/>
                    <a:lstStyle/>
                    <a:p>
                      <a:pPr algn="ctr"/>
                      <a:r>
                        <a:rPr lang="en-US" sz="1800" dirty="0"/>
                        <a:t>20-150</a:t>
                      </a:r>
                    </a:p>
                  </a:txBody>
                  <a:tcPr marL="68580" marR="68580" marT="34289" marB="34289"/>
                </a:tc>
                <a:tc>
                  <a:txBody>
                    <a:bodyPr/>
                    <a:lstStyle/>
                    <a:p>
                      <a:pPr algn="ctr"/>
                      <a:r>
                        <a:rPr lang="en-US" sz="2100" dirty="0"/>
                        <a:t>thick</a:t>
                      </a:r>
                    </a:p>
                  </a:txBody>
                  <a:tcPr marL="68580" marR="68580" marT="34289" marB="34289"/>
                </a:tc>
                <a:tc>
                  <a:txBody>
                    <a:bodyPr/>
                    <a:lstStyle/>
                    <a:p>
                      <a:endParaRPr lang="en-US" sz="1400"/>
                    </a:p>
                  </a:txBody>
                  <a:tcPr marL="68580" marR="68580" marT="34289" marB="34289"/>
                </a:tc>
                <a:tc>
                  <a:txBody>
                    <a:bodyPr/>
                    <a:lstStyle/>
                    <a:p>
                      <a:pPr algn="ctr"/>
                      <a:r>
                        <a:rPr lang="en-US" sz="2400" dirty="0"/>
                        <a:t>S821</a:t>
                      </a:r>
                    </a:p>
                  </a:txBody>
                  <a:tcPr marL="68580" marR="68580" marT="34289" marB="34289"/>
                </a:tc>
                <a:tc>
                  <a:txBody>
                    <a:bodyPr/>
                    <a:lstStyle/>
                    <a:p>
                      <a:pPr algn="ctr"/>
                      <a:r>
                        <a:rPr lang="en-US" sz="2400" dirty="0"/>
                        <a:t>S819</a:t>
                      </a:r>
                    </a:p>
                  </a:txBody>
                  <a:tcPr marL="68580" marR="68580" marT="34289" marB="34289"/>
                </a:tc>
                <a:tc>
                  <a:txBody>
                    <a:bodyPr/>
                    <a:lstStyle/>
                    <a:p>
                      <a:pPr algn="ctr"/>
                      <a:r>
                        <a:rPr lang="en-US" sz="2400" dirty="0"/>
                        <a:t>S820</a:t>
                      </a:r>
                    </a:p>
                  </a:txBody>
                  <a:tcPr marL="68580" marR="68580" marT="34289" marB="34289"/>
                </a:tc>
                <a:extLst>
                  <a:ext uri="{0D108BD9-81ED-4DB2-BD59-A6C34878D82A}">
                    <a16:rowId xmlns:a16="http://schemas.microsoft.com/office/drawing/2014/main" val="618925240"/>
                  </a:ext>
                </a:extLst>
              </a:tr>
              <a:tr h="623671">
                <a:tc>
                  <a:txBody>
                    <a:bodyPr/>
                    <a:lstStyle/>
                    <a:p>
                      <a:pPr algn="ctr"/>
                      <a:r>
                        <a:rPr lang="en-US" sz="1800" dirty="0"/>
                        <a:t>10-15</a:t>
                      </a:r>
                    </a:p>
                  </a:txBody>
                  <a:tcPr marL="68580" marR="68580" marT="34289" marB="34289"/>
                </a:tc>
                <a:tc>
                  <a:txBody>
                    <a:bodyPr/>
                    <a:lstStyle/>
                    <a:p>
                      <a:pPr algn="ctr"/>
                      <a:r>
                        <a:rPr lang="en-US" sz="1800" dirty="0"/>
                        <a:t>150-400</a:t>
                      </a:r>
                    </a:p>
                  </a:txBody>
                  <a:tcPr marL="68580" marR="68580" marT="34289" marB="34289"/>
                </a:tc>
                <a:tc>
                  <a:txBody>
                    <a:bodyPr/>
                    <a:lstStyle/>
                    <a:p>
                      <a:pPr algn="ctr"/>
                      <a:r>
                        <a:rPr lang="en-US" sz="2100" dirty="0"/>
                        <a:t>thick</a:t>
                      </a:r>
                    </a:p>
                  </a:txBody>
                  <a:tcPr marL="68580" marR="68580" marT="34289" marB="34289"/>
                </a:tc>
                <a:tc>
                  <a:txBody>
                    <a:bodyPr/>
                    <a:lstStyle/>
                    <a:p>
                      <a:pPr algn="ctr"/>
                      <a:r>
                        <a:rPr lang="en-US" sz="2400" dirty="0"/>
                        <a:t>S815</a:t>
                      </a:r>
                    </a:p>
                  </a:txBody>
                  <a:tcPr marL="68580" marR="68580" marT="34289" marB="34289"/>
                </a:tc>
                <a:tc>
                  <a:txBody>
                    <a:bodyPr/>
                    <a:lstStyle/>
                    <a:p>
                      <a:pPr algn="ctr"/>
                      <a:r>
                        <a:rPr lang="en-US" sz="2400" dirty="0"/>
                        <a:t>S814</a:t>
                      </a:r>
                    </a:p>
                  </a:txBody>
                  <a:tcPr marL="68580" marR="68580" marT="34289" marB="34289"/>
                </a:tc>
                <a:tc>
                  <a:txBody>
                    <a:bodyPr/>
                    <a:lstStyle/>
                    <a:p>
                      <a:pPr algn="ctr"/>
                      <a:r>
                        <a:rPr lang="en-US" sz="2400" dirty="0"/>
                        <a:t>S809</a:t>
                      </a:r>
                    </a:p>
                  </a:txBody>
                  <a:tcPr marL="68580" marR="68580" marT="34289" marB="34289"/>
                </a:tc>
                <a:tc>
                  <a:txBody>
                    <a:bodyPr/>
                    <a:lstStyle/>
                    <a:p>
                      <a:pPr algn="ctr"/>
                      <a:r>
                        <a:rPr lang="en-US" sz="2400" dirty="0"/>
                        <a:t>S810</a:t>
                      </a:r>
                    </a:p>
                  </a:txBody>
                  <a:tcPr marL="68580" marR="68580" marT="34289" marB="34289"/>
                </a:tc>
                <a:extLst>
                  <a:ext uri="{0D108BD9-81ED-4DB2-BD59-A6C34878D82A}">
                    <a16:rowId xmlns:a16="http://schemas.microsoft.com/office/drawing/2014/main" val="3712235227"/>
                  </a:ext>
                </a:extLst>
              </a:tr>
              <a:tr h="680334">
                <a:tc>
                  <a:txBody>
                    <a:bodyPr/>
                    <a:lstStyle/>
                    <a:p>
                      <a:pPr algn="ctr"/>
                      <a:r>
                        <a:rPr lang="en-US" sz="1800" dirty="0"/>
                        <a:t>10-15</a:t>
                      </a:r>
                    </a:p>
                  </a:txBody>
                  <a:tcPr marL="68580" marR="68580" marT="34289" marB="34289"/>
                </a:tc>
                <a:tc>
                  <a:txBody>
                    <a:bodyPr/>
                    <a:lstStyle/>
                    <a:p>
                      <a:pPr algn="ctr"/>
                      <a:r>
                        <a:rPr lang="en-US" sz="1800" dirty="0"/>
                        <a:t>150-400</a:t>
                      </a:r>
                    </a:p>
                  </a:txBody>
                  <a:tcPr marL="68580" marR="68580" marT="34289" marB="34289"/>
                </a:tc>
                <a:tc>
                  <a:txBody>
                    <a:bodyPr/>
                    <a:lstStyle/>
                    <a:p>
                      <a:pPr algn="ctr"/>
                      <a:r>
                        <a:rPr lang="en-US" sz="2100" dirty="0"/>
                        <a:t>thick</a:t>
                      </a:r>
                    </a:p>
                  </a:txBody>
                  <a:tcPr marL="68580" marR="68580" marT="34289" marB="34289"/>
                </a:tc>
                <a:tc>
                  <a:txBody>
                    <a:bodyPr/>
                    <a:lstStyle/>
                    <a:p>
                      <a:pPr algn="ctr"/>
                      <a:r>
                        <a:rPr lang="en-US" sz="2400" dirty="0"/>
                        <a:t>S815</a:t>
                      </a:r>
                    </a:p>
                  </a:txBody>
                  <a:tcPr marL="68580" marR="68580" marT="34289" marB="34289"/>
                </a:tc>
                <a:tc>
                  <a:txBody>
                    <a:bodyPr/>
                    <a:lstStyle/>
                    <a:p>
                      <a:pPr algn="ctr"/>
                      <a:r>
                        <a:rPr lang="en-US" sz="2400" dirty="0"/>
                        <a:t>S814</a:t>
                      </a:r>
                    </a:p>
                  </a:txBody>
                  <a:tcPr marL="68580" marR="68580" marT="34289" marB="34289"/>
                </a:tc>
                <a:tc>
                  <a:txBody>
                    <a:bodyPr/>
                    <a:lstStyle/>
                    <a:p>
                      <a:pPr algn="ctr"/>
                      <a:r>
                        <a:rPr lang="en-US" sz="2400" dirty="0"/>
                        <a:t>S812</a:t>
                      </a:r>
                    </a:p>
                  </a:txBody>
                  <a:tcPr marL="68580" marR="68580" marT="34289" marB="34289"/>
                </a:tc>
                <a:tc>
                  <a:txBody>
                    <a:bodyPr/>
                    <a:lstStyle/>
                    <a:p>
                      <a:pPr algn="ctr"/>
                      <a:r>
                        <a:rPr lang="en-US" sz="2400" dirty="0"/>
                        <a:t>S813</a:t>
                      </a:r>
                    </a:p>
                  </a:txBody>
                  <a:tcPr marL="68580" marR="68580" marT="34289" marB="34289"/>
                </a:tc>
                <a:extLst>
                  <a:ext uri="{0D108BD9-81ED-4DB2-BD59-A6C34878D82A}">
                    <a16:rowId xmlns:a16="http://schemas.microsoft.com/office/drawing/2014/main" val="3931972788"/>
                  </a:ext>
                </a:extLst>
              </a:tr>
              <a:tr h="855375">
                <a:tc>
                  <a:txBody>
                    <a:bodyPr/>
                    <a:lstStyle/>
                    <a:p>
                      <a:pPr algn="ctr"/>
                      <a:r>
                        <a:rPr lang="en-US" sz="1800" dirty="0"/>
                        <a:t>15-25</a:t>
                      </a:r>
                    </a:p>
                  </a:txBody>
                  <a:tcPr marL="68580" marR="68580" marT="34289" marB="34289"/>
                </a:tc>
                <a:tc>
                  <a:txBody>
                    <a:bodyPr/>
                    <a:lstStyle/>
                    <a:p>
                      <a:pPr algn="ctr"/>
                      <a:r>
                        <a:rPr lang="en-US" sz="1800" dirty="0"/>
                        <a:t>400-1000</a:t>
                      </a:r>
                    </a:p>
                  </a:txBody>
                  <a:tcPr marL="68580" marR="68580" marT="34289" marB="3428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a:t>thick</a:t>
                      </a:r>
                    </a:p>
                    <a:p>
                      <a:endParaRPr lang="en-US" sz="1400" dirty="0"/>
                    </a:p>
                  </a:txBody>
                  <a:tcPr marL="68580" marR="68580" marT="34289" marB="34289"/>
                </a:tc>
                <a:tc>
                  <a:txBody>
                    <a:bodyPr/>
                    <a:lstStyle/>
                    <a:p>
                      <a:endParaRPr lang="en-US" sz="1400"/>
                    </a:p>
                  </a:txBody>
                  <a:tcPr marL="68580" marR="68580" marT="34289" marB="34289"/>
                </a:tc>
                <a:tc>
                  <a:txBody>
                    <a:bodyPr/>
                    <a:lstStyle/>
                    <a:p>
                      <a:pPr algn="ctr"/>
                      <a:r>
                        <a:rPr lang="en-US" sz="2400" dirty="0"/>
                        <a:t>S818</a:t>
                      </a:r>
                    </a:p>
                  </a:txBody>
                  <a:tcPr marL="68580" marR="68580" marT="34289" marB="34289"/>
                </a:tc>
                <a:tc>
                  <a:txBody>
                    <a:bodyPr/>
                    <a:lstStyle/>
                    <a:p>
                      <a:pPr algn="ctr"/>
                      <a:r>
                        <a:rPr lang="en-US" sz="2400" dirty="0"/>
                        <a:t>S816</a:t>
                      </a:r>
                    </a:p>
                  </a:txBody>
                  <a:tcPr marL="68580" marR="68580" marT="34289" marB="34289"/>
                </a:tc>
                <a:tc>
                  <a:txBody>
                    <a:bodyPr/>
                    <a:lstStyle/>
                    <a:p>
                      <a:pPr algn="ctr"/>
                      <a:r>
                        <a:rPr lang="en-US" sz="2400" dirty="0"/>
                        <a:t>S817</a:t>
                      </a:r>
                    </a:p>
                  </a:txBody>
                  <a:tcPr marL="68580" marR="68580" marT="34289" marB="34289"/>
                </a:tc>
                <a:extLst>
                  <a:ext uri="{0D108BD9-81ED-4DB2-BD59-A6C34878D82A}">
                    <a16:rowId xmlns:a16="http://schemas.microsoft.com/office/drawing/2014/main" val="1277696632"/>
                  </a:ext>
                </a:extLst>
              </a:tr>
            </a:tbl>
          </a:graphicData>
        </a:graphic>
      </p:graphicFrame>
    </p:spTree>
    <p:extLst>
      <p:ext uri="{BB962C8B-B14F-4D97-AF65-F5344CB8AC3E}">
        <p14:creationId xmlns:p14="http://schemas.microsoft.com/office/powerpoint/2010/main" val="2959812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NREL </a:t>
            </a:r>
            <a:r>
              <a:rPr lang="en-US" dirty="0" err="1"/>
              <a:t>aerofoils</a:t>
            </a:r>
            <a:br>
              <a:rPr lang="en-US" dirty="0"/>
            </a:br>
            <a:r>
              <a:rPr lang="en-US" dirty="0"/>
              <a:t>National Renewable Energy Laboratory</a:t>
            </a:r>
          </a:p>
        </p:txBody>
      </p:sp>
      <p:pic>
        <p:nvPicPr>
          <p:cNvPr id="3" name="Picture 2"/>
          <p:cNvPicPr>
            <a:picLocks noChangeAspect="1"/>
          </p:cNvPicPr>
          <p:nvPr/>
        </p:nvPicPr>
        <p:blipFill>
          <a:blip r:embed="rId2"/>
          <a:stretch>
            <a:fillRect/>
          </a:stretch>
        </p:blipFill>
        <p:spPr>
          <a:xfrm>
            <a:off x="457200" y="1593668"/>
            <a:ext cx="11403874" cy="5172891"/>
          </a:xfrm>
          <a:prstGeom prst="rect">
            <a:avLst/>
          </a:prstGeom>
        </p:spPr>
      </p:pic>
    </p:spTree>
    <p:extLst>
      <p:ext uri="{BB962C8B-B14F-4D97-AF65-F5344CB8AC3E}">
        <p14:creationId xmlns:p14="http://schemas.microsoft.com/office/powerpoint/2010/main" val="240698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Rotor</a:t>
            </a:r>
          </a:p>
        </p:txBody>
      </p:sp>
      <p:sp>
        <p:nvSpPr>
          <p:cNvPr id="3" name="Content Placeholder 2"/>
          <p:cNvSpPr>
            <a:spLocks noGrp="1"/>
          </p:cNvSpPr>
          <p:nvPr>
            <p:ph idx="1"/>
          </p:nvPr>
        </p:nvSpPr>
        <p:spPr/>
        <p:txBody>
          <a:bodyPr>
            <a:normAutofit fontScale="92500" lnSpcReduction="20000"/>
          </a:bodyPr>
          <a:lstStyle/>
          <a:p>
            <a:r>
              <a:rPr lang="en-US" dirty="0"/>
              <a:t>Generates Aerodynamic Torque from the Wind</a:t>
            </a:r>
          </a:p>
          <a:p>
            <a:endParaRPr lang="en-US" dirty="0"/>
          </a:p>
          <a:p>
            <a:r>
              <a:rPr lang="en-US" dirty="0"/>
              <a:t>The rotor converts the energy contained in the wind in rotational movement so as bigger the area, bigger power output in the same wind conditions.</a:t>
            </a:r>
          </a:p>
          <a:p>
            <a:endParaRPr lang="en-US" dirty="0"/>
          </a:p>
          <a:p>
            <a:r>
              <a:rPr lang="en-US" dirty="0"/>
              <a:t>Consists of:</a:t>
            </a:r>
            <a:br>
              <a:rPr lang="en-US" dirty="0"/>
            </a:br>
            <a:br>
              <a:rPr lang="en-US" dirty="0"/>
            </a:br>
            <a:r>
              <a:rPr lang="en-US" dirty="0"/>
              <a:t>Hub</a:t>
            </a:r>
            <a:br>
              <a:rPr lang="en-US" dirty="0"/>
            </a:br>
            <a:r>
              <a:rPr lang="en-US" dirty="0"/>
              <a:t>Blades</a:t>
            </a:r>
            <a:br>
              <a:rPr lang="en-US" dirty="0"/>
            </a:br>
            <a:r>
              <a:rPr lang="en-US" dirty="0"/>
              <a:t>Spinner</a:t>
            </a:r>
            <a:br>
              <a:rPr lang="en-US" dirty="0"/>
            </a:br>
            <a:r>
              <a:rPr lang="en-US" dirty="0"/>
              <a:t>Pitch bearing and system</a:t>
            </a:r>
          </a:p>
          <a:p>
            <a:pPr marL="0" indent="0">
              <a:buNone/>
            </a:pPr>
            <a:endParaRPr lang="en-US" dirty="0"/>
          </a:p>
        </p:txBody>
      </p:sp>
    </p:spTree>
    <p:extLst>
      <p:ext uri="{BB962C8B-B14F-4D97-AF65-F5344CB8AC3E}">
        <p14:creationId xmlns:p14="http://schemas.microsoft.com/office/powerpoint/2010/main" val="2332075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1108" y="156703"/>
            <a:ext cx="11895909" cy="3046988"/>
          </a:xfrm>
          <a:prstGeom prst="rect">
            <a:avLst/>
          </a:prstGeom>
        </p:spPr>
        <p:txBody>
          <a:bodyPr wrap="square">
            <a:spAutoFit/>
          </a:bodyPr>
          <a:lstStyle/>
          <a:p>
            <a:r>
              <a:rPr lang="en-US" sz="2400" dirty="0">
                <a:latin typeface="Fd17717-Identity-H"/>
              </a:rPr>
              <a:t>Blades 1 to 5 Meters in Length One airfoil family, which   consists of a root airfoil (S823) and tip airfoil (S822), was designed in 1993 for </a:t>
            </a:r>
            <a:r>
              <a:rPr lang="en-US" sz="2400" b="0" i="0" u="none" strike="noStrike" baseline="0" dirty="0">
                <a:latin typeface="Fd29861-Identity-H"/>
              </a:rPr>
              <a:t>small </a:t>
            </a:r>
            <a:r>
              <a:rPr lang="en-US" sz="2400" dirty="0">
                <a:latin typeface="Fd17717-Identity-H"/>
              </a:rPr>
              <a:t>turbines rated at 2-20 kW. The design specifications for this family indicate a tip region </a:t>
            </a:r>
            <a:r>
              <a:rPr lang="en-US" sz="2400" b="0" i="0" u="none" strike="noStrike" baseline="0" dirty="0">
                <a:latin typeface="Fd29863-Identity-H"/>
              </a:rPr>
              <a:t>Cl </a:t>
            </a:r>
            <a:r>
              <a:rPr lang="en-US" sz="2400" dirty="0">
                <a:latin typeface="Fd17717-Identity-H"/>
              </a:rPr>
              <a:t>of 1. 0 and a </a:t>
            </a:r>
            <a:r>
              <a:rPr lang="en-US" sz="2400" b="0" i="0" u="none" strike="noStrike" baseline="0" dirty="0">
                <a:latin typeface="Fd29861-Identity-H"/>
              </a:rPr>
              <a:t>minimum </a:t>
            </a:r>
            <a:r>
              <a:rPr lang="en-US" sz="2400" dirty="0">
                <a:latin typeface="Fd17717-Identity-H"/>
              </a:rPr>
              <a:t>drag </a:t>
            </a:r>
            <a:r>
              <a:rPr lang="en-US" sz="2400" dirty="0" err="1">
                <a:latin typeface="Fd17717-Identity-H"/>
              </a:rPr>
              <a:t>Cd,min</a:t>
            </a:r>
            <a:r>
              <a:rPr lang="en-US" sz="2400" dirty="0">
                <a:latin typeface="Fd17717-Identity-H"/>
              </a:rPr>
              <a:t> of 0. 010 for a Reynolds number of 600,000. The very</a:t>
            </a:r>
          </a:p>
          <a:p>
            <a:r>
              <a:rPr lang="en-US" sz="2400" dirty="0">
                <a:latin typeface="Fd17717-Identity-H"/>
              </a:rPr>
              <a:t>low Reynolds number range for </a:t>
            </a:r>
            <a:r>
              <a:rPr lang="en-US" sz="2400" b="0" i="0" u="none" strike="noStrike" baseline="0" dirty="0">
                <a:latin typeface="Fd28684-Identity-H"/>
              </a:rPr>
              <a:t>this family </a:t>
            </a:r>
            <a:r>
              <a:rPr lang="en-US" sz="2400" dirty="0" err="1">
                <a:latin typeface="Fd17717-Identity-H"/>
              </a:rPr>
              <a:t>contnoutes</a:t>
            </a:r>
            <a:r>
              <a:rPr lang="en-US" sz="2400" dirty="0">
                <a:latin typeface="Fd17717-Identity-H"/>
              </a:rPr>
              <a:t> to a higher </a:t>
            </a:r>
            <a:r>
              <a:rPr lang="en-US" sz="2400" dirty="0" err="1">
                <a:latin typeface="Fd17717-Identity-H"/>
              </a:rPr>
              <a:t>cd,min</a:t>
            </a:r>
            <a:r>
              <a:rPr lang="en-US" sz="2400" dirty="0">
                <a:latin typeface="Fd17717-Identity-H"/>
              </a:rPr>
              <a:t> and increased difficulty in achieving a high root airfoil </a:t>
            </a:r>
            <a:r>
              <a:rPr lang="en-US" sz="2400" b="0" i="0" u="none" strike="noStrike" baseline="0" dirty="0">
                <a:latin typeface="Fd29863-Identity-H"/>
              </a:rPr>
              <a:t>Cl</a:t>
            </a:r>
            <a:r>
              <a:rPr lang="en-US" sz="2400" b="0" i="0" u="none" strike="noStrike" dirty="0">
                <a:latin typeface="Fd29863-Identity-H"/>
              </a:rPr>
              <a:t> </a:t>
            </a:r>
            <a:r>
              <a:rPr lang="en-US" sz="2400" b="0" i="0" u="none" strike="noStrike" baseline="0" dirty="0">
                <a:latin typeface="Fd29863-Identity-H"/>
              </a:rPr>
              <a:t>max </a:t>
            </a:r>
            <a:r>
              <a:rPr lang="en-US" sz="2400" dirty="0">
                <a:latin typeface="Fd17717-Identity-H"/>
              </a:rPr>
              <a:t>(1.2) for a Reynolds number of 400,000. </a:t>
            </a:r>
            <a:r>
              <a:rPr lang="en-US" sz="2400" b="0" i="0" u="none" strike="noStrike" baseline="0" dirty="0">
                <a:latin typeface="Fd29861-Identity-H"/>
              </a:rPr>
              <a:t>This </a:t>
            </a:r>
            <a:r>
              <a:rPr lang="en-US" sz="2400" dirty="0">
                <a:latin typeface="Fd17717-Identity-H"/>
              </a:rPr>
              <a:t>airfoil </a:t>
            </a:r>
            <a:r>
              <a:rPr lang="en-US" sz="2400" b="0" i="0" u="none" strike="noStrike" baseline="0" dirty="0">
                <a:latin typeface="Fd28684-Identity-H"/>
              </a:rPr>
              <a:t>family </a:t>
            </a:r>
            <a:r>
              <a:rPr lang="en-US" sz="2400" dirty="0">
                <a:latin typeface="Fd17717-Identity-H"/>
              </a:rPr>
              <a:t>is</a:t>
            </a:r>
          </a:p>
          <a:p>
            <a:r>
              <a:rPr lang="en-US" sz="2400" dirty="0">
                <a:latin typeface="Fd17717-Identity-H"/>
              </a:rPr>
              <a:t>suitable for </a:t>
            </a:r>
            <a:r>
              <a:rPr lang="en-US" sz="2400" b="0" i="0" u="none" strike="noStrike" baseline="0" dirty="0">
                <a:latin typeface="Fd28684-Identity-H"/>
              </a:rPr>
              <a:t>many </a:t>
            </a:r>
            <a:r>
              <a:rPr lang="en-US" sz="2400" b="0" i="0" u="none" strike="noStrike" baseline="0" dirty="0">
                <a:latin typeface="Fd29861-Identity-H"/>
              </a:rPr>
              <a:t>small </a:t>
            </a:r>
            <a:r>
              <a:rPr lang="en-US" sz="2400" dirty="0">
                <a:latin typeface="Fd17717-Identity-H"/>
              </a:rPr>
              <a:t>variable-rpm machines such as the Jacobs 17.5 kW machine.</a:t>
            </a:r>
            <a:endParaRPr lang="en-US" sz="2400" dirty="0"/>
          </a:p>
        </p:txBody>
      </p:sp>
    </p:spTree>
    <p:extLst>
      <p:ext uri="{BB962C8B-B14F-4D97-AF65-F5344CB8AC3E}">
        <p14:creationId xmlns:p14="http://schemas.microsoft.com/office/powerpoint/2010/main" val="405374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9817" y="258759"/>
            <a:ext cx="11887200" cy="6494738"/>
          </a:xfrm>
          <a:prstGeom prst="rect">
            <a:avLst/>
          </a:prstGeom>
        </p:spPr>
      </p:pic>
    </p:spTree>
    <p:extLst>
      <p:ext uri="{BB962C8B-B14F-4D97-AF65-F5344CB8AC3E}">
        <p14:creationId xmlns:p14="http://schemas.microsoft.com/office/powerpoint/2010/main" val="1659134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8098"/>
          </a:xfrm>
        </p:spPr>
        <p:txBody>
          <a:bodyPr>
            <a:noAutofit/>
          </a:bodyPr>
          <a:lstStyle/>
          <a:p>
            <a:pPr algn="ctr"/>
            <a:r>
              <a:rPr lang="en-US" altLang="en-US" sz="6600" b="1" i="1" dirty="0">
                <a:solidFill>
                  <a:srgbClr val="000099"/>
                </a:solidFill>
              </a:rPr>
              <a:t>Energy extraction</a:t>
            </a:r>
            <a:endParaRPr lang="en-US" sz="6600" dirty="0"/>
          </a:p>
        </p:txBody>
      </p:sp>
      <p:sp>
        <p:nvSpPr>
          <p:cNvPr id="3" name="Content Placeholder 2"/>
          <p:cNvSpPr>
            <a:spLocks noGrp="1"/>
          </p:cNvSpPr>
          <p:nvPr>
            <p:ph idx="1"/>
          </p:nvPr>
        </p:nvSpPr>
        <p:spPr/>
        <p:txBody>
          <a:bodyPr>
            <a:normAutofit lnSpcReduction="10000"/>
          </a:bodyPr>
          <a:lstStyle/>
          <a:p>
            <a:r>
              <a:rPr lang="en-US" altLang="en-US" sz="3600" dirty="0"/>
              <a:t>The energy extraction is maintained in a flow process through </a:t>
            </a:r>
            <a:r>
              <a:rPr lang="en-US" altLang="en-US" sz="3600" dirty="0">
                <a:solidFill>
                  <a:srgbClr val="FF0000"/>
                </a:solidFill>
              </a:rPr>
              <a:t>the reduction of kinetic energy and subsequent velocity of the wind</a:t>
            </a:r>
          </a:p>
          <a:p>
            <a:r>
              <a:rPr lang="en-US" altLang="en-US" sz="3600" dirty="0"/>
              <a:t>The magnitude of energy harnessed is a function of the reduction in air speed over the turbine</a:t>
            </a:r>
          </a:p>
          <a:p>
            <a:r>
              <a:rPr lang="en-US" altLang="en-US" sz="3600" dirty="0"/>
              <a:t>100% extraction would imply zero final velocity and therefore zero </a:t>
            </a:r>
            <a:r>
              <a:rPr lang="en-US" altLang="en-US" sz="3600" dirty="0" err="1"/>
              <a:t>flow,and</a:t>
            </a:r>
            <a:r>
              <a:rPr lang="en-US" altLang="en-US" sz="3600" dirty="0"/>
              <a:t> this scenario can’t be achieved hence all the wind kinetic energy may not be utilized</a:t>
            </a:r>
          </a:p>
          <a:p>
            <a:endParaRPr lang="en-US" dirty="0"/>
          </a:p>
        </p:txBody>
      </p:sp>
    </p:spTree>
    <p:extLst>
      <p:ext uri="{BB962C8B-B14F-4D97-AF65-F5344CB8AC3E}">
        <p14:creationId xmlns:p14="http://schemas.microsoft.com/office/powerpoint/2010/main" val="4086180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Blades efficiency</a:t>
            </a:r>
          </a:p>
        </p:txBody>
      </p:sp>
      <p:sp>
        <p:nvSpPr>
          <p:cNvPr id="5" name="Content Placeholder 4"/>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56754" y="1423850"/>
            <a:ext cx="11848012" cy="5251269"/>
          </a:xfrm>
          <a:prstGeom prst="rect">
            <a:avLst/>
          </a:prstGeom>
        </p:spPr>
      </p:pic>
    </p:spTree>
    <p:extLst>
      <p:ext uri="{BB962C8B-B14F-4D97-AF65-F5344CB8AC3E}">
        <p14:creationId xmlns:p14="http://schemas.microsoft.com/office/powerpoint/2010/main" val="1323393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8640" y="809897"/>
            <a:ext cx="11103429" cy="5632311"/>
          </a:xfrm>
          <a:prstGeom prst="rect">
            <a:avLst/>
          </a:prstGeom>
        </p:spPr>
        <p:txBody>
          <a:bodyPr wrap="square">
            <a:spAutoFit/>
          </a:bodyPr>
          <a:lstStyle/>
          <a:p>
            <a:r>
              <a:rPr lang="en-US" altLang="en-US" sz="3600" b="1" dirty="0"/>
              <a:t>Betz limit theory says that max. efficiency of a wind turbine is </a:t>
            </a:r>
            <a:r>
              <a:rPr lang="en-US" altLang="en-US" sz="3600" b="1" dirty="0">
                <a:solidFill>
                  <a:srgbClr val="FF0000"/>
                </a:solidFill>
              </a:rPr>
              <a:t>59.3%</a:t>
            </a:r>
          </a:p>
          <a:p>
            <a:r>
              <a:rPr lang="en-US" altLang="en-US" sz="3600" b="1" dirty="0"/>
              <a:t>Betz theory assumption is that the flow </a:t>
            </a:r>
            <a:r>
              <a:rPr lang="en-US" altLang="en-US" sz="3600" b="1" dirty="0">
                <a:solidFill>
                  <a:srgbClr val="FF0000"/>
                </a:solidFill>
              </a:rPr>
              <a:t>is constant and linear</a:t>
            </a:r>
          </a:p>
          <a:p>
            <a:r>
              <a:rPr lang="en-US" altLang="en-US" sz="3600" b="1" dirty="0"/>
              <a:t>High ratio of Cl/Cd means </a:t>
            </a:r>
            <a:r>
              <a:rPr lang="en-US" altLang="en-US" sz="3600" b="1" dirty="0">
                <a:solidFill>
                  <a:srgbClr val="FF0000"/>
                </a:solidFill>
              </a:rPr>
              <a:t>higher power coefficient </a:t>
            </a:r>
            <a:r>
              <a:rPr lang="en-US" altLang="en-US" sz="3600" b="1" dirty="0"/>
              <a:t>and </a:t>
            </a:r>
            <a:r>
              <a:rPr lang="en-US" altLang="en-US" sz="3600" b="1" dirty="0">
                <a:solidFill>
                  <a:srgbClr val="FF0000"/>
                </a:solidFill>
              </a:rPr>
              <a:t>high efficiency</a:t>
            </a:r>
          </a:p>
          <a:p>
            <a:r>
              <a:rPr lang="en-US" altLang="en-US" sz="3600" b="1" dirty="0"/>
              <a:t>Efficiency losses are generally reduced by:</a:t>
            </a:r>
          </a:p>
          <a:p>
            <a:r>
              <a:rPr lang="en-US" altLang="en-US" sz="3600" b="1" dirty="0"/>
              <a:t>-avoiding low tip speed ratios which increase wake rotation</a:t>
            </a:r>
          </a:p>
          <a:p>
            <a:r>
              <a:rPr lang="en-US" altLang="en-US" sz="3600" b="1" dirty="0"/>
              <a:t>-selecting an airfoils which have a high lift to drag ratio</a:t>
            </a:r>
          </a:p>
        </p:txBody>
      </p:sp>
    </p:spTree>
    <p:extLst>
      <p:ext uri="{BB962C8B-B14F-4D97-AF65-F5344CB8AC3E}">
        <p14:creationId xmlns:p14="http://schemas.microsoft.com/office/powerpoint/2010/main" val="2001087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82880" y="169817"/>
            <a:ext cx="11874137" cy="6492239"/>
          </a:xfrm>
          <a:prstGeom prst="rect">
            <a:avLst/>
          </a:prstGeom>
        </p:spPr>
      </p:pic>
    </p:spTree>
    <p:extLst>
      <p:ext uri="{BB962C8B-B14F-4D97-AF65-F5344CB8AC3E}">
        <p14:creationId xmlns:p14="http://schemas.microsoft.com/office/powerpoint/2010/main" val="2414125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pPr algn="ctr" eaLnBrk="1" hangingPunct="1"/>
            <a:r>
              <a:rPr lang="en-US" altLang="en-US" sz="4500" b="1" i="1" dirty="0">
                <a:solidFill>
                  <a:schemeClr val="accent2"/>
                </a:solidFill>
              </a:rPr>
              <a:t>Some important geometry factors affecting the design</a:t>
            </a:r>
          </a:p>
        </p:txBody>
      </p:sp>
      <p:sp>
        <p:nvSpPr>
          <p:cNvPr id="10243" name="Text Placeholder 3"/>
          <p:cNvSpPr>
            <a:spLocks noGrp="1"/>
          </p:cNvSpPr>
          <p:nvPr>
            <p:ph type="body" idx="1"/>
          </p:nvPr>
        </p:nvSpPr>
        <p:spPr/>
        <p:txBody>
          <a:bodyPr/>
          <a:lstStyle/>
          <a:p>
            <a:pPr algn="ctr" eaLnBrk="1" hangingPunct="1"/>
            <a:r>
              <a:rPr lang="en-US" altLang="en-US" sz="3600" i="1"/>
              <a:t>NO.of blades</a:t>
            </a:r>
          </a:p>
        </p:txBody>
      </p:sp>
      <p:sp>
        <p:nvSpPr>
          <p:cNvPr id="10244" name="Text Placeholder 5"/>
          <p:cNvSpPr>
            <a:spLocks noGrp="1"/>
          </p:cNvSpPr>
          <p:nvPr>
            <p:ph type="body" sz="quarter" idx="3"/>
          </p:nvPr>
        </p:nvSpPr>
        <p:spPr>
          <a:xfrm>
            <a:off x="6153150" y="2228851"/>
            <a:ext cx="3887788" cy="506413"/>
          </a:xfrm>
        </p:spPr>
        <p:txBody>
          <a:bodyPr>
            <a:normAutofit fontScale="92500" lnSpcReduction="10000"/>
          </a:bodyPr>
          <a:lstStyle/>
          <a:p>
            <a:pPr algn="ctr" eaLnBrk="1" hangingPunct="1"/>
            <a:r>
              <a:rPr lang="en-US" altLang="en-US" sz="3600" i="1"/>
              <a:t>Blade shape</a:t>
            </a:r>
          </a:p>
        </p:txBody>
      </p:sp>
      <p:sp>
        <p:nvSpPr>
          <p:cNvPr id="10245" name="Content Placeholder 6"/>
          <p:cNvSpPr>
            <a:spLocks noGrp="1"/>
          </p:cNvSpPr>
          <p:nvPr>
            <p:ph sz="quarter" idx="4"/>
          </p:nvPr>
        </p:nvSpPr>
        <p:spPr>
          <a:xfrm>
            <a:off x="5688014" y="2735264"/>
            <a:ext cx="4732337" cy="2763837"/>
          </a:xfrm>
        </p:spPr>
        <p:txBody>
          <a:bodyPr/>
          <a:lstStyle/>
          <a:p>
            <a:pPr eaLnBrk="1" hangingPunct="1"/>
            <a:r>
              <a:rPr lang="en-US" altLang="en-US" sz="2400" i="1"/>
              <a:t>We have a challenge that we want a thinner blades V.S blades with good structural strength</a:t>
            </a:r>
          </a:p>
          <a:p>
            <a:pPr eaLnBrk="1" hangingPunct="1"/>
            <a:endParaRPr lang="en-US" altLang="en-US" sz="2400"/>
          </a:p>
        </p:txBody>
      </p:sp>
      <p:sp>
        <p:nvSpPr>
          <p:cNvPr id="10" name="Content Placeholder 9"/>
          <p:cNvSpPr>
            <a:spLocks noGrp="1"/>
          </p:cNvSpPr>
          <p:nvPr>
            <p:ph sz="half" idx="2"/>
          </p:nvPr>
        </p:nvSpPr>
        <p:spPr>
          <a:xfrm>
            <a:off x="274321" y="2735264"/>
            <a:ext cx="5413693" cy="3861479"/>
          </a:xfrm>
        </p:spPr>
        <p:txBody>
          <a:bodyPr>
            <a:normAutofit/>
          </a:bodyPr>
          <a:lstStyle/>
          <a:p>
            <a:pPr eaLnBrk="1" hangingPunct="1">
              <a:defRPr/>
            </a:pPr>
            <a:r>
              <a:rPr lang="en-US" sz="2400" i="1" dirty="0"/>
              <a:t>The more NO. OF BLADES ,The more the efficiency and the more the cost</a:t>
            </a:r>
          </a:p>
          <a:p>
            <a:pPr eaLnBrk="1" hangingPunct="1">
              <a:defRPr/>
            </a:pPr>
            <a:r>
              <a:rPr lang="en-US" sz="2400" i="1" dirty="0"/>
              <a:t>From 2 blades to 3 blades the efficiency increases </a:t>
            </a:r>
            <a:r>
              <a:rPr lang="en-US" sz="2400" i="1" dirty="0">
                <a:solidFill>
                  <a:srgbClr val="FF0000"/>
                </a:solidFill>
              </a:rPr>
              <a:t>3%</a:t>
            </a:r>
          </a:p>
          <a:p>
            <a:pPr eaLnBrk="1" hangingPunct="1">
              <a:defRPr/>
            </a:pPr>
            <a:r>
              <a:rPr lang="en-US" sz="2400" i="1" dirty="0"/>
              <a:t>From 3 blades to 4 blades the efficiency increases only </a:t>
            </a:r>
            <a:r>
              <a:rPr lang="en-US" sz="2400" i="1" dirty="0">
                <a:solidFill>
                  <a:srgbClr val="FF0000"/>
                </a:solidFill>
              </a:rPr>
              <a:t>0.5%</a:t>
            </a:r>
          </a:p>
        </p:txBody>
      </p:sp>
      <p:pic>
        <p:nvPicPr>
          <p:cNvPr id="10247"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4700" y="3854451"/>
            <a:ext cx="48133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573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Placeholder 7"/>
          <p:cNvSpPr>
            <a:spLocks noGrp="1"/>
          </p:cNvSpPr>
          <p:nvPr>
            <p:ph type="body" idx="1"/>
          </p:nvPr>
        </p:nvSpPr>
        <p:spPr>
          <a:xfrm>
            <a:off x="287383" y="326571"/>
            <a:ext cx="5735593" cy="1519692"/>
          </a:xfrm>
        </p:spPr>
        <p:txBody>
          <a:bodyPr>
            <a:normAutofit/>
          </a:bodyPr>
          <a:lstStyle/>
          <a:p>
            <a:pPr algn="ctr" eaLnBrk="1" hangingPunct="1"/>
            <a:r>
              <a:rPr lang="en-US" altLang="en-US" sz="4800" i="1" dirty="0"/>
              <a:t>Blade length</a:t>
            </a:r>
          </a:p>
        </p:txBody>
      </p:sp>
      <p:sp>
        <p:nvSpPr>
          <p:cNvPr id="9" name="Content Placeholder 8"/>
          <p:cNvSpPr>
            <a:spLocks noGrp="1"/>
          </p:cNvSpPr>
          <p:nvPr>
            <p:ph sz="half" idx="2"/>
          </p:nvPr>
        </p:nvSpPr>
        <p:spPr>
          <a:xfrm>
            <a:off x="247696" y="1846264"/>
            <a:ext cx="5508579" cy="4462461"/>
          </a:xfrm>
        </p:spPr>
        <p:txBody>
          <a:bodyPr>
            <a:normAutofit/>
          </a:bodyPr>
          <a:lstStyle/>
          <a:p>
            <a:pPr eaLnBrk="1" hangingPunct="1">
              <a:defRPr/>
            </a:pPr>
            <a:r>
              <a:rPr lang="en-US" sz="3200" i="1" dirty="0"/>
              <a:t>Power =0.5*efficiency*Rho*A*V^3</a:t>
            </a:r>
          </a:p>
          <a:p>
            <a:pPr eaLnBrk="1" hangingPunct="1">
              <a:defRPr/>
            </a:pPr>
            <a:r>
              <a:rPr lang="en-US" sz="3200" i="1" dirty="0"/>
              <a:t>The </a:t>
            </a:r>
            <a:r>
              <a:rPr lang="en-US" sz="3200" i="1" dirty="0" err="1"/>
              <a:t>proplems</a:t>
            </a:r>
            <a:r>
              <a:rPr lang="en-US" sz="3200" i="1" dirty="0"/>
              <a:t> are:</a:t>
            </a:r>
          </a:p>
          <a:p>
            <a:pPr eaLnBrk="1" hangingPunct="1">
              <a:defRPr/>
            </a:pPr>
            <a:r>
              <a:rPr lang="en-US" sz="3200" i="1" dirty="0"/>
              <a:t>-over deflection for blade</a:t>
            </a:r>
          </a:p>
          <a:p>
            <a:pPr eaLnBrk="1" hangingPunct="1">
              <a:defRPr/>
            </a:pPr>
            <a:r>
              <a:rPr lang="en-US" sz="3200" i="1" dirty="0"/>
              <a:t>-</a:t>
            </a:r>
            <a:r>
              <a:rPr lang="en-US" sz="3200" i="1" dirty="0" err="1"/>
              <a:t>proplem</a:t>
            </a:r>
            <a:r>
              <a:rPr lang="en-US" sz="3200" i="1" dirty="0"/>
              <a:t> of noise</a:t>
            </a:r>
          </a:p>
          <a:p>
            <a:pPr eaLnBrk="1" hangingPunct="1">
              <a:defRPr/>
            </a:pPr>
            <a:r>
              <a:rPr lang="en-US" sz="3200" i="1" dirty="0"/>
              <a:t>-heavy investment</a:t>
            </a:r>
          </a:p>
        </p:txBody>
      </p:sp>
      <p:sp>
        <p:nvSpPr>
          <p:cNvPr id="10" name="Text Placeholder 9"/>
          <p:cNvSpPr>
            <a:spLocks noGrp="1"/>
          </p:cNvSpPr>
          <p:nvPr>
            <p:ph type="body" sz="quarter" idx="3"/>
          </p:nvPr>
        </p:nvSpPr>
        <p:spPr>
          <a:xfrm>
            <a:off x="6153150" y="1063625"/>
            <a:ext cx="3887788" cy="782638"/>
          </a:xfrm>
        </p:spPr>
        <p:txBody>
          <a:bodyPr>
            <a:normAutofit/>
          </a:bodyPr>
          <a:lstStyle/>
          <a:p>
            <a:pPr algn="ctr" eaLnBrk="1" hangingPunct="1">
              <a:defRPr/>
            </a:pPr>
            <a:r>
              <a:rPr lang="en-US" sz="4800" i="1" dirty="0"/>
              <a:t>TOWER height</a:t>
            </a:r>
          </a:p>
        </p:txBody>
      </p:sp>
      <p:sp>
        <p:nvSpPr>
          <p:cNvPr id="11269" name="Content Placeholder 10"/>
          <p:cNvSpPr>
            <a:spLocks noGrp="1"/>
          </p:cNvSpPr>
          <p:nvPr>
            <p:ph sz="quarter" idx="4"/>
          </p:nvPr>
        </p:nvSpPr>
        <p:spPr>
          <a:xfrm>
            <a:off x="5716588" y="1846264"/>
            <a:ext cx="6170612" cy="4724353"/>
          </a:xfrm>
        </p:spPr>
        <p:txBody>
          <a:bodyPr>
            <a:normAutofit/>
          </a:bodyPr>
          <a:lstStyle/>
          <a:p>
            <a:pPr eaLnBrk="1" hangingPunct="1"/>
            <a:r>
              <a:rPr lang="en-US" altLang="en-US" sz="3200" i="1" dirty="0"/>
              <a:t>The more the altitude”</a:t>
            </a:r>
            <a:r>
              <a:rPr lang="en-US" altLang="en-US" sz="3200" i="1" dirty="0" err="1"/>
              <a:t>hight</a:t>
            </a:r>
            <a:r>
              <a:rPr lang="en-US" altLang="en-US" sz="3200" i="1" dirty="0"/>
              <a:t>”,the more the </a:t>
            </a:r>
            <a:r>
              <a:rPr lang="en-US" altLang="en-US" sz="3200" i="1" dirty="0">
                <a:solidFill>
                  <a:srgbClr val="FF0000"/>
                </a:solidFill>
              </a:rPr>
              <a:t>speed of wind </a:t>
            </a:r>
            <a:r>
              <a:rPr lang="en-US" altLang="en-US" sz="3200" i="1" dirty="0"/>
              <a:t>and the more the </a:t>
            </a:r>
            <a:r>
              <a:rPr lang="en-US" altLang="en-US" sz="3200" i="1" dirty="0">
                <a:solidFill>
                  <a:srgbClr val="FF0000"/>
                </a:solidFill>
              </a:rPr>
              <a:t>power gained</a:t>
            </a:r>
          </a:p>
        </p:txBody>
      </p:sp>
      <p:pic>
        <p:nvPicPr>
          <p:cNvPr id="11270"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56275" y="3394075"/>
            <a:ext cx="4554538"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158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eaLnBrk="1" hangingPunct="1">
              <a:defRPr/>
            </a:pPr>
            <a:r>
              <a:rPr lang="en-US" sz="6000" b="1" i="1" dirty="0">
                <a:solidFill>
                  <a:schemeClr val="accent2"/>
                </a:solidFill>
              </a:rPr>
              <a:t>Flow chart of simulation</a:t>
            </a:r>
          </a:p>
        </p:txBody>
      </p:sp>
      <p:sp>
        <p:nvSpPr>
          <p:cNvPr id="12291" name="Content Placeholder 2"/>
          <p:cNvSpPr>
            <a:spLocks noGrp="1"/>
          </p:cNvSpPr>
          <p:nvPr>
            <p:ph idx="1"/>
          </p:nvPr>
        </p:nvSpPr>
        <p:spPr>
          <a:xfrm>
            <a:off x="1622425" y="2022476"/>
            <a:ext cx="8953500" cy="3978275"/>
          </a:xfrm>
        </p:spPr>
        <p:txBody>
          <a:bodyPr/>
          <a:lstStyle/>
          <a:p>
            <a:pPr marL="0" indent="0">
              <a:buNone/>
            </a:pPr>
            <a:endParaRPr lang="en-US" altLang="en-US" sz="2400"/>
          </a:p>
        </p:txBody>
      </p:sp>
      <p:pic>
        <p:nvPicPr>
          <p:cNvPr id="1229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787" y="1463039"/>
            <a:ext cx="9588138" cy="5394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968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7384" y="261257"/>
            <a:ext cx="11691256" cy="6374674"/>
          </a:xfrm>
          <a:prstGeom prst="rect">
            <a:avLst/>
          </a:prstGeom>
        </p:spPr>
      </p:pic>
    </p:spTree>
    <p:extLst>
      <p:ext uri="{BB962C8B-B14F-4D97-AF65-F5344CB8AC3E}">
        <p14:creationId xmlns:p14="http://schemas.microsoft.com/office/powerpoint/2010/main" val="601585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Nacelle with drivetrain and power electronics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7270" y="1690688"/>
            <a:ext cx="10157460" cy="4959230"/>
          </a:xfrm>
          <a:prstGeom prst="rect">
            <a:avLst/>
          </a:prstGeom>
          <a:ln>
            <a:noFill/>
          </a:ln>
          <a:effectLst>
            <a:softEdge rad="112500"/>
          </a:effectLst>
        </p:spPr>
      </p:pic>
    </p:spTree>
    <p:extLst>
      <p:ext uri="{BB962C8B-B14F-4D97-AF65-F5344CB8AC3E}">
        <p14:creationId xmlns:p14="http://schemas.microsoft.com/office/powerpoint/2010/main" val="2675660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26571" y="117566"/>
            <a:ext cx="11625943" cy="4075612"/>
          </a:xfrm>
          <a:prstGeom prst="rect">
            <a:avLst/>
          </a:prstGeom>
        </p:spPr>
      </p:pic>
      <p:pic>
        <p:nvPicPr>
          <p:cNvPr id="6" name="Picture 5"/>
          <p:cNvPicPr>
            <a:picLocks noChangeAspect="1"/>
          </p:cNvPicPr>
          <p:nvPr/>
        </p:nvPicPr>
        <p:blipFill>
          <a:blip r:embed="rId3"/>
          <a:stretch>
            <a:fillRect/>
          </a:stretch>
        </p:blipFill>
        <p:spPr>
          <a:xfrm>
            <a:off x="326571" y="4219304"/>
            <a:ext cx="11534503" cy="2364375"/>
          </a:xfrm>
          <a:prstGeom prst="rect">
            <a:avLst/>
          </a:prstGeom>
        </p:spPr>
      </p:pic>
    </p:spTree>
    <p:extLst>
      <p:ext uri="{BB962C8B-B14F-4D97-AF65-F5344CB8AC3E}">
        <p14:creationId xmlns:p14="http://schemas.microsoft.com/office/powerpoint/2010/main" val="1419045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3509" y="169817"/>
            <a:ext cx="11443061" cy="6413863"/>
          </a:xfrm>
          <a:prstGeom prst="rect">
            <a:avLst/>
          </a:prstGeom>
        </p:spPr>
      </p:pic>
    </p:spTree>
    <p:extLst>
      <p:ext uri="{BB962C8B-B14F-4D97-AF65-F5344CB8AC3E}">
        <p14:creationId xmlns:p14="http://schemas.microsoft.com/office/powerpoint/2010/main" val="1009663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1256" y="130630"/>
            <a:ext cx="11612881" cy="6544490"/>
          </a:xfrm>
          <a:prstGeom prst="rect">
            <a:avLst/>
          </a:prstGeom>
        </p:spPr>
      </p:pic>
    </p:spTree>
    <p:extLst>
      <p:ext uri="{BB962C8B-B14F-4D97-AF65-F5344CB8AC3E}">
        <p14:creationId xmlns:p14="http://schemas.microsoft.com/office/powerpoint/2010/main" val="786026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Wind resources</a:t>
            </a:r>
          </a:p>
        </p:txBody>
      </p:sp>
      <p:sp>
        <p:nvSpPr>
          <p:cNvPr id="3" name="Content Placeholder 2"/>
          <p:cNvSpPr>
            <a:spLocks noGrp="1"/>
          </p:cNvSpPr>
          <p:nvPr>
            <p:ph idx="1"/>
          </p:nvPr>
        </p:nvSpPr>
        <p:spPr/>
        <p:txBody>
          <a:bodyPr>
            <a:normAutofit lnSpcReduction="10000"/>
          </a:bodyPr>
          <a:lstStyle/>
          <a:p>
            <a:r>
              <a:rPr lang="en-US" dirty="0"/>
              <a:t>Wind resources are calculated based on the average wind speed and the distribution of wind speed values occurring within a particular area. Areas are grouped into wind power classes that range from 1 to 7. A wind power class of 3 or above (equivalent to a wind power density of 150–200 watts per square </a:t>
            </a:r>
            <a:r>
              <a:rPr lang="en-US" dirty="0" err="1"/>
              <a:t>metre</a:t>
            </a:r>
            <a:r>
              <a:rPr lang="en-US" dirty="0"/>
              <a:t>, or a mean wind of 5.1–5.6 </a:t>
            </a:r>
            <a:r>
              <a:rPr lang="en-US" dirty="0" err="1"/>
              <a:t>metres</a:t>
            </a:r>
            <a:r>
              <a:rPr lang="en-US" dirty="0"/>
              <a:t> per second [11.4–12.5 miles per hour]) is suitable for utility-scale wind power generation, although some suitable sites may also be found in areas of classes 1 and 2</a:t>
            </a:r>
          </a:p>
          <a:p>
            <a:r>
              <a:rPr lang="en-US" dirty="0"/>
              <a:t>put the cost of wind energy as low as 2–6 cents per kilowatt-hour, depending on the location. This is comparable to the cost of </a:t>
            </a:r>
            <a:r>
              <a:rPr lang="en-US" dirty="0">
                <a:hlinkClick r:id="rId2"/>
              </a:rPr>
              <a:t>coal</a:t>
            </a:r>
            <a:r>
              <a:rPr lang="en-US" dirty="0"/>
              <a:t>, </a:t>
            </a:r>
            <a:r>
              <a:rPr lang="en-US" dirty="0">
                <a:hlinkClick r:id="rId3"/>
              </a:rPr>
              <a:t>natural gas</a:t>
            </a:r>
            <a:r>
              <a:rPr lang="en-US" dirty="0"/>
              <a:t>, and other forms of fossil energy, which ranges between 5 and 17 cents per kilowatt-hour.</a:t>
            </a:r>
          </a:p>
        </p:txBody>
      </p:sp>
    </p:spTree>
    <p:extLst>
      <p:ext uri="{BB962C8B-B14F-4D97-AF65-F5344CB8AC3E}">
        <p14:creationId xmlns:p14="http://schemas.microsoft.com/office/powerpoint/2010/main" val="1474756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AIRFOILS AND BLADE GEOMETRY </a:t>
            </a:r>
            <a:endParaRPr lang="en-US" dirty="0"/>
          </a:p>
        </p:txBody>
      </p:sp>
      <p:sp>
        <p:nvSpPr>
          <p:cNvPr id="3" name="Content Placeholder 2"/>
          <p:cNvSpPr>
            <a:spLocks noGrp="1"/>
          </p:cNvSpPr>
          <p:nvPr>
            <p:ph idx="1"/>
          </p:nvPr>
        </p:nvSpPr>
        <p:spPr/>
        <p:txBody>
          <a:bodyPr/>
          <a:lstStyle/>
          <a:p>
            <a:r>
              <a:rPr lang="en-US" dirty="0"/>
              <a:t>In order to select a main blade to conduct the most extensive part of the </a:t>
            </a:r>
            <a:r>
              <a:rPr lang="en-US" dirty="0" err="1"/>
              <a:t>optimization,random</a:t>
            </a:r>
            <a:r>
              <a:rPr lang="en-US" dirty="0"/>
              <a:t> winglet configurations are taken from the design parameters range table. A blade is selected to perform more extensive optimization experiments after implementing a winglet. Selecting a single blade avoids having to implement the winglet in three different blades, reducing the experiment time outrageously. There are many different types of airfoils used for wind turbine rotor blades. Some researchers have used blended wings using two different types of airfoils in order to achieve the desired design. Such a design is shown in Figure 1. </a:t>
            </a:r>
          </a:p>
        </p:txBody>
      </p:sp>
    </p:spTree>
    <p:extLst>
      <p:ext uri="{BB962C8B-B14F-4D97-AF65-F5344CB8AC3E}">
        <p14:creationId xmlns:p14="http://schemas.microsoft.com/office/powerpoint/2010/main" val="281649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23407" y="300712"/>
            <a:ext cx="9405256" cy="6056733"/>
          </a:xfrm>
          <a:prstGeom prst="rect">
            <a:avLst/>
          </a:prstGeom>
        </p:spPr>
      </p:pic>
    </p:spTree>
    <p:extLst>
      <p:ext uri="{BB962C8B-B14F-4D97-AF65-F5344CB8AC3E}">
        <p14:creationId xmlns:p14="http://schemas.microsoft.com/office/powerpoint/2010/main" val="241370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0080" y="363915"/>
            <a:ext cx="10215154" cy="6494085"/>
          </a:xfrm>
          <a:prstGeom prst="rect">
            <a:avLst/>
          </a:prstGeom>
        </p:spPr>
        <p:txBody>
          <a:bodyPr wrap="square">
            <a:spAutoFit/>
          </a:bodyPr>
          <a:lstStyle/>
          <a:p>
            <a:r>
              <a:rPr lang="en-US" sz="3200" b="1" dirty="0">
                <a:solidFill>
                  <a:srgbClr val="000000"/>
                </a:solidFill>
                <a:latin typeface="Times New Roman" panose="02020603050405020304" pitchFamily="18" charset="0"/>
              </a:rPr>
              <a:t>As it can be observed, the NACA series airfoils are quite popular in this type of application. However, it has been shown that these airfoils have noticeable performance degradation from roughness effects resulting from leading-edge contamination. This leads to energy losses which can be of great importance for stall-regulated rotors. The National Renewable Energy Laboratory (NREL) began its development of new airfoils specific for wind turbine application. The annual energy improvements from the NREL airfoil families are worked to be 23% to 35% for stall-regulated turbines, 8% to 20% for variable-pitch turbines and 8% to 10% for variable-rpm turbines. </a:t>
            </a:r>
            <a:endParaRPr lang="en-US" sz="3200" b="1" dirty="0"/>
          </a:p>
        </p:txBody>
      </p:sp>
    </p:spTree>
    <p:extLst>
      <p:ext uri="{BB962C8B-B14F-4D97-AF65-F5344CB8AC3E}">
        <p14:creationId xmlns:p14="http://schemas.microsoft.com/office/powerpoint/2010/main" val="3529312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DESIGN OF WINGLET DESIGN </a:t>
            </a:r>
            <a:endParaRPr lang="en-US" dirty="0"/>
          </a:p>
        </p:txBody>
      </p:sp>
      <p:sp>
        <p:nvSpPr>
          <p:cNvPr id="3" name="Content Placeholder 2"/>
          <p:cNvSpPr>
            <a:spLocks noGrp="1"/>
          </p:cNvSpPr>
          <p:nvPr>
            <p:ph idx="1"/>
          </p:nvPr>
        </p:nvSpPr>
        <p:spPr/>
        <p:txBody>
          <a:bodyPr/>
          <a:lstStyle/>
          <a:p>
            <a:r>
              <a:rPr lang="en-US" dirty="0"/>
              <a:t>The geometry of a winglet is defined by six parameters </a:t>
            </a:r>
          </a:p>
          <a:p>
            <a:r>
              <a:rPr lang="en-US" dirty="0"/>
              <a:t> Height </a:t>
            </a:r>
          </a:p>
          <a:p>
            <a:r>
              <a:rPr lang="en-US" dirty="0"/>
              <a:t> Sweep angle </a:t>
            </a:r>
          </a:p>
          <a:p>
            <a:r>
              <a:rPr lang="en-US" dirty="0"/>
              <a:t> Cant angle </a:t>
            </a:r>
          </a:p>
          <a:p>
            <a:r>
              <a:rPr lang="en-US" dirty="0"/>
              <a:t> Curvature radius </a:t>
            </a:r>
          </a:p>
          <a:p>
            <a:r>
              <a:rPr lang="en-US" dirty="0"/>
              <a:t> Toe angle </a:t>
            </a:r>
          </a:p>
          <a:p>
            <a:r>
              <a:rPr lang="en-US" dirty="0"/>
              <a:t> Twist angle </a:t>
            </a:r>
          </a:p>
          <a:p>
            <a:endParaRPr lang="en-US" dirty="0"/>
          </a:p>
        </p:txBody>
      </p:sp>
    </p:spTree>
    <p:extLst>
      <p:ext uri="{BB962C8B-B14F-4D97-AF65-F5344CB8AC3E}">
        <p14:creationId xmlns:p14="http://schemas.microsoft.com/office/powerpoint/2010/main" val="558903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320" y="0"/>
            <a:ext cx="11691257" cy="6863417"/>
          </a:xfrm>
          <a:prstGeom prst="rect">
            <a:avLst/>
          </a:prstGeom>
        </p:spPr>
        <p:txBody>
          <a:bodyPr wrap="square">
            <a:spAutoFit/>
          </a:bodyPr>
          <a:lstStyle/>
          <a:p>
            <a:r>
              <a:rPr lang="en-US" sz="4000" b="1" dirty="0">
                <a:solidFill>
                  <a:srgbClr val="000000"/>
                </a:solidFill>
                <a:latin typeface="Times New Roman" panose="02020603050405020304" pitchFamily="18" charset="0"/>
              </a:rPr>
              <a:t>The geometry of winglets has been extensively investigated for the aeronautical industry and specifically for high performance sailplanes. Since it has been shown that winglets decrease drag and improve aerodynamic performance of wind turbine rotor blades, it is important to understand and analyze the design and performance improvement process that these researchers used for this application. This gives a good overview and provides with ideas on how to manage the design process for the wind turbine application. </a:t>
            </a:r>
            <a:endParaRPr lang="en-US" sz="4000" b="1" dirty="0"/>
          </a:p>
        </p:txBody>
      </p:sp>
    </p:spTree>
    <p:extLst>
      <p:ext uri="{BB962C8B-B14F-4D97-AF65-F5344CB8AC3E}">
        <p14:creationId xmlns:p14="http://schemas.microsoft.com/office/powerpoint/2010/main" val="2775104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1" y="313509"/>
            <a:ext cx="10620102" cy="5199017"/>
          </a:xfrm>
          <a:prstGeom prst="rect">
            <a:avLst/>
          </a:prstGeom>
        </p:spPr>
      </p:pic>
      <p:sp>
        <p:nvSpPr>
          <p:cNvPr id="3" name="Rectangle 2"/>
          <p:cNvSpPr/>
          <p:nvPr/>
        </p:nvSpPr>
        <p:spPr>
          <a:xfrm>
            <a:off x="235131" y="5473005"/>
            <a:ext cx="11142617" cy="1384995"/>
          </a:xfrm>
          <a:prstGeom prst="rect">
            <a:avLst/>
          </a:prstGeom>
        </p:spPr>
        <p:txBody>
          <a:bodyPr wrap="square">
            <a:spAutoFit/>
          </a:bodyPr>
          <a:lstStyle/>
          <a:p>
            <a:r>
              <a:rPr lang="en-US" sz="2800" b="1" dirty="0">
                <a:solidFill>
                  <a:srgbClr val="000000"/>
                </a:solidFill>
                <a:latin typeface="Times New Roman" panose="02020603050405020304" pitchFamily="18" charset="0"/>
              </a:rPr>
              <a:t>These geometric parameters can serve as the variables for input to the optimization algorithm in order to find the optimal shape given the aerodynamic constraints and goals. </a:t>
            </a:r>
            <a:endParaRPr lang="en-US" sz="2800" b="1" dirty="0"/>
          </a:p>
        </p:txBody>
      </p:sp>
    </p:spTree>
    <p:extLst>
      <p:ext uri="{BB962C8B-B14F-4D97-AF65-F5344CB8AC3E}">
        <p14:creationId xmlns:p14="http://schemas.microsoft.com/office/powerpoint/2010/main" val="2063391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6440"/>
            <a:ext cx="12192001" cy="6884440"/>
          </a:xfrm>
        </p:spPr>
      </p:pic>
    </p:spTree>
    <p:extLst>
      <p:ext uri="{BB962C8B-B14F-4D97-AF65-F5344CB8AC3E}">
        <p14:creationId xmlns:p14="http://schemas.microsoft.com/office/powerpoint/2010/main" val="106682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THEORETICAL DESIGN </a:t>
            </a:r>
            <a:br>
              <a:rPr lang="en-US" b="1" dirty="0"/>
            </a:br>
            <a:r>
              <a:rPr lang="en-US" b="1" dirty="0"/>
              <a:t>BLADE PITCH ANGLE </a:t>
            </a:r>
            <a:endParaRPr lang="en-US" dirty="0"/>
          </a:p>
        </p:txBody>
      </p:sp>
      <p:sp>
        <p:nvSpPr>
          <p:cNvPr id="3" name="Content Placeholder 2"/>
          <p:cNvSpPr>
            <a:spLocks noGrp="1"/>
          </p:cNvSpPr>
          <p:nvPr>
            <p:ph idx="1"/>
          </p:nvPr>
        </p:nvSpPr>
        <p:spPr>
          <a:xfrm>
            <a:off x="274319" y="1528354"/>
            <a:ext cx="11691257" cy="5225143"/>
          </a:xfrm>
        </p:spPr>
        <p:txBody>
          <a:bodyPr>
            <a:normAutofit/>
          </a:bodyPr>
          <a:lstStyle/>
          <a:p>
            <a:r>
              <a:rPr lang="en-US" sz="3200" dirty="0"/>
              <a:t>A critical part of the rotor design includes the selection of either a variable speed ratio or a fixed speed ratio, and this is determined by either implementing a variable blade pitch system or selecting a fixed blade pitch angle. For the purpose of this work, a fixed blade pitch angle is chosen. Recalling previous definitions, the tip speed ratio is defined as the ratio between the blade tip speed and the wind speed. Since the wind speed in a regular environment is a variable phenomenon, it is physically right to say that having a fixed blade pitch angle produces a variable tip speed ratio. An optimal blade pitch angle is attained by means of BEM and later optimized through CFD. </a:t>
            </a:r>
          </a:p>
        </p:txBody>
      </p:sp>
    </p:spTree>
    <p:extLst>
      <p:ext uri="{BB962C8B-B14F-4D97-AF65-F5344CB8AC3E}">
        <p14:creationId xmlns:p14="http://schemas.microsoft.com/office/powerpoint/2010/main" val="3941179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BLADE TWIST ANGLE </a:t>
            </a:r>
            <a:endParaRPr lang="en-US" dirty="0"/>
          </a:p>
        </p:txBody>
      </p:sp>
      <p:sp>
        <p:nvSpPr>
          <p:cNvPr id="3" name="Content Placeholder 2"/>
          <p:cNvSpPr>
            <a:spLocks noGrp="1"/>
          </p:cNvSpPr>
          <p:nvPr>
            <p:ph idx="1"/>
          </p:nvPr>
        </p:nvSpPr>
        <p:spPr>
          <a:xfrm>
            <a:off x="182879" y="1267097"/>
            <a:ext cx="11834949" cy="5447212"/>
          </a:xfrm>
        </p:spPr>
        <p:txBody>
          <a:bodyPr/>
          <a:lstStyle/>
          <a:p>
            <a:pPr marL="0" indent="0">
              <a:buNone/>
            </a:pPr>
            <a:r>
              <a:rPr lang="en-US" dirty="0"/>
              <a:t>A variable angle of attack through the length of the blade is given by a specified twist angle. The distribution of the twist angle is based on the aerodynamic behavior (Cd/Cl and other parameters) of each individual airfoil at a certain angle of attack. This angle of attack is then translated to the angle of relative wind by adding the initial twist angle of the blade. Equation yields to the angle of relative wind φ. </a:t>
            </a:r>
          </a:p>
          <a:p>
            <a:pPr marL="0" indent="0">
              <a:buNone/>
            </a:pPr>
            <a:endParaRPr lang="en-US" dirty="0"/>
          </a:p>
          <a:p>
            <a:pPr marL="0" indent="0">
              <a:buNone/>
            </a:pPr>
            <a:endParaRPr lang="en-US" dirty="0"/>
          </a:p>
          <a:p>
            <a:pPr marL="0" indent="0">
              <a:buNone/>
            </a:pPr>
            <a:r>
              <a:rPr lang="en-US" dirty="0"/>
              <a:t>Where </a:t>
            </a:r>
          </a:p>
          <a:p>
            <a:pPr marL="0" indent="0">
              <a:buNone/>
            </a:pPr>
            <a:r>
              <a:rPr lang="en-US" dirty="0" err="1"/>
              <a:t>λr</a:t>
            </a:r>
            <a:r>
              <a:rPr lang="en-US" dirty="0"/>
              <a:t> is the local speed ratio</a:t>
            </a:r>
          </a:p>
          <a:p>
            <a:pPr marL="0" indent="0">
              <a:buNone/>
            </a:pPr>
            <a:r>
              <a:rPr lang="en-US" dirty="0"/>
              <a:t> φ is the blade twist angle. </a:t>
            </a:r>
          </a:p>
          <a:p>
            <a:pPr marL="0" indent="0">
              <a:buNone/>
            </a:pPr>
            <a:endParaRPr lang="en-US" dirty="0"/>
          </a:p>
        </p:txBody>
      </p:sp>
      <p:pic>
        <p:nvPicPr>
          <p:cNvPr id="4" name="Picture 3"/>
          <p:cNvPicPr>
            <a:picLocks noChangeAspect="1"/>
          </p:cNvPicPr>
          <p:nvPr/>
        </p:nvPicPr>
        <p:blipFill>
          <a:blip r:embed="rId2"/>
          <a:stretch>
            <a:fillRect/>
          </a:stretch>
        </p:blipFill>
        <p:spPr>
          <a:xfrm>
            <a:off x="3108960" y="3296488"/>
            <a:ext cx="3422469" cy="1157946"/>
          </a:xfrm>
          <a:prstGeom prst="rect">
            <a:avLst/>
          </a:prstGeom>
        </p:spPr>
      </p:pic>
    </p:spTree>
    <p:extLst>
      <p:ext uri="{BB962C8B-B14F-4D97-AF65-F5344CB8AC3E}">
        <p14:creationId xmlns:p14="http://schemas.microsoft.com/office/powerpoint/2010/main" val="2455120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CHORD DISTRIBUTION </a:t>
            </a:r>
            <a:endParaRPr lang="en-US" dirty="0"/>
          </a:p>
        </p:txBody>
      </p:sp>
      <p:sp>
        <p:nvSpPr>
          <p:cNvPr id="3" name="Content Placeholder 2"/>
          <p:cNvSpPr>
            <a:spLocks noGrp="1"/>
          </p:cNvSpPr>
          <p:nvPr>
            <p:ph idx="1"/>
          </p:nvPr>
        </p:nvSpPr>
        <p:spPr/>
        <p:txBody>
          <a:bodyPr/>
          <a:lstStyle/>
          <a:p>
            <a:r>
              <a:rPr lang="en-US" dirty="0"/>
              <a:t>The chord length of each airfoil in a blade is also variable, and it is obtained with Equation</a:t>
            </a:r>
          </a:p>
          <a:p>
            <a:endParaRPr lang="en-US" dirty="0"/>
          </a:p>
          <a:p>
            <a:r>
              <a:rPr lang="en-US" dirty="0"/>
              <a:t>Where</a:t>
            </a:r>
          </a:p>
          <a:p>
            <a:r>
              <a:rPr lang="en-US" dirty="0"/>
              <a:t>B is the number of blades</a:t>
            </a:r>
          </a:p>
          <a:p>
            <a:r>
              <a:rPr lang="en-US" dirty="0"/>
              <a:t>The distribution of the chord length is given in the proposed design.  </a:t>
            </a:r>
          </a:p>
        </p:txBody>
      </p:sp>
      <p:pic>
        <p:nvPicPr>
          <p:cNvPr id="4" name="Picture 3"/>
          <p:cNvPicPr>
            <a:picLocks noChangeAspect="1"/>
          </p:cNvPicPr>
          <p:nvPr/>
        </p:nvPicPr>
        <p:blipFill>
          <a:blip r:embed="rId2"/>
          <a:stretch>
            <a:fillRect/>
          </a:stretch>
        </p:blipFill>
        <p:spPr>
          <a:xfrm>
            <a:off x="4650377" y="2233749"/>
            <a:ext cx="3161212" cy="953588"/>
          </a:xfrm>
          <a:prstGeom prst="rect">
            <a:avLst/>
          </a:prstGeom>
        </p:spPr>
      </p:pic>
    </p:spTree>
    <p:extLst>
      <p:ext uri="{BB962C8B-B14F-4D97-AF65-F5344CB8AC3E}">
        <p14:creationId xmlns:p14="http://schemas.microsoft.com/office/powerpoint/2010/main" val="3518278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PROPOSED INITIAL DESIGN </a:t>
            </a:r>
            <a:endParaRPr lang="en-US" dirty="0"/>
          </a:p>
        </p:txBody>
      </p:sp>
      <p:sp>
        <p:nvSpPr>
          <p:cNvPr id="3" name="Content Placeholder 2"/>
          <p:cNvSpPr>
            <a:spLocks noGrp="1"/>
          </p:cNvSpPr>
          <p:nvPr>
            <p:ph idx="1"/>
          </p:nvPr>
        </p:nvSpPr>
        <p:spPr>
          <a:xfrm>
            <a:off x="91439" y="1280160"/>
            <a:ext cx="11926389" cy="5460274"/>
          </a:xfrm>
        </p:spPr>
        <p:txBody>
          <a:bodyPr/>
          <a:lstStyle/>
          <a:p>
            <a:r>
              <a:rPr lang="en-US"/>
              <a:t>The design of the blade has been preliminarily performed using Q-blade, available wind turbine blade design software which works together with X-foil in order to design and analyze a blade with different airfoils for each cross section as well as twist angle along the length of the blade.The parameters for the design of the blade were taken from a student design optimization in which a wind turbine blade was optimized using several methodologies including design of experiments (DOE), gradient-based sequential quadratic programming optimization and a multi objective genetic algorithm. The objective functions of this optimization work are to maximize the power output while minimizing the blade volume and structural stress. The chosen blade radius is 1.6 m, and in the airfoil used is 63 series especially 63-215, 63-215 (Modified), 63 - 415. </a:t>
            </a:r>
            <a:endParaRPr lang="en-US" dirty="0"/>
          </a:p>
        </p:txBody>
      </p:sp>
    </p:spTree>
    <p:extLst>
      <p:ext uri="{BB962C8B-B14F-4D97-AF65-F5344CB8AC3E}">
        <p14:creationId xmlns:p14="http://schemas.microsoft.com/office/powerpoint/2010/main" val="2209046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628" y="0"/>
            <a:ext cx="11821886" cy="6186309"/>
          </a:xfrm>
          <a:prstGeom prst="rect">
            <a:avLst/>
          </a:prstGeom>
        </p:spPr>
        <p:txBody>
          <a:bodyPr wrap="square">
            <a:spAutoFit/>
          </a:bodyPr>
          <a:lstStyle/>
          <a:p>
            <a:r>
              <a:rPr lang="en-US" sz="3600" dirty="0">
                <a:solidFill>
                  <a:srgbClr val="000000"/>
                </a:solidFill>
                <a:latin typeface="Times New Roman" panose="02020603050405020304" pitchFamily="18" charset="0"/>
              </a:rPr>
              <a:t>Given that the purpose of this work is the design of airfoil and winglets, the blade design will be based upon the findings of this real time work. In order to have an original blade design for this work, the following NACA airfoil family was used for the blade geometry. Table 2 shows the configuration for a medium to large blade length recommended by NACA. Unlike typical airfoils used in aeronautics, these airfoils have been specifically designed for wind turbines. The camber in these airfoils is higher than others, it can be observed that the thickness of the blade is higher at its root, and decreases along its length, until the thinnest airfoil is used at the tip. </a:t>
            </a:r>
            <a:endParaRPr lang="en-US" sz="3600" dirty="0"/>
          </a:p>
        </p:txBody>
      </p:sp>
    </p:spTree>
    <p:extLst>
      <p:ext uri="{BB962C8B-B14F-4D97-AF65-F5344CB8AC3E}">
        <p14:creationId xmlns:p14="http://schemas.microsoft.com/office/powerpoint/2010/main" val="2084388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503" y="91441"/>
            <a:ext cx="11926387" cy="1632856"/>
          </a:xfrm>
          <a:prstGeom prst="rect">
            <a:avLst/>
          </a:prstGeom>
        </p:spPr>
      </p:pic>
      <p:sp>
        <p:nvSpPr>
          <p:cNvPr id="3" name="Rectangle 2"/>
          <p:cNvSpPr/>
          <p:nvPr/>
        </p:nvSpPr>
        <p:spPr>
          <a:xfrm>
            <a:off x="104503" y="1830867"/>
            <a:ext cx="11926387" cy="1200329"/>
          </a:xfrm>
          <a:prstGeom prst="rect">
            <a:avLst/>
          </a:prstGeom>
        </p:spPr>
        <p:txBody>
          <a:bodyPr wrap="square">
            <a:spAutoFit/>
          </a:bodyPr>
          <a:lstStyle/>
          <a:p>
            <a:r>
              <a:rPr lang="en-US" sz="2400" b="1" dirty="0">
                <a:solidFill>
                  <a:srgbClr val="000000"/>
                </a:solidFill>
                <a:latin typeface="Times New Roman" panose="02020603050405020304" pitchFamily="18" charset="0"/>
              </a:rPr>
              <a:t>The location of the airfoil family along the length of the blade is described in Table 2, where x is the position from the root to the tip of the blade and R is the radius of the blade (1.6 m). </a:t>
            </a:r>
            <a:endParaRPr lang="en-US" sz="2400" b="1" dirty="0"/>
          </a:p>
        </p:txBody>
      </p:sp>
      <p:pic>
        <p:nvPicPr>
          <p:cNvPr id="4" name="Picture 3"/>
          <p:cNvPicPr>
            <a:picLocks noChangeAspect="1"/>
          </p:cNvPicPr>
          <p:nvPr/>
        </p:nvPicPr>
        <p:blipFill>
          <a:blip r:embed="rId3"/>
          <a:stretch>
            <a:fillRect/>
          </a:stretch>
        </p:blipFill>
        <p:spPr>
          <a:xfrm>
            <a:off x="104503" y="2919749"/>
            <a:ext cx="11926387" cy="1795941"/>
          </a:xfrm>
          <a:prstGeom prst="rect">
            <a:avLst/>
          </a:prstGeom>
        </p:spPr>
      </p:pic>
      <p:sp>
        <p:nvSpPr>
          <p:cNvPr id="5" name="Rectangle 4"/>
          <p:cNvSpPr/>
          <p:nvPr/>
        </p:nvSpPr>
        <p:spPr>
          <a:xfrm>
            <a:off x="104502" y="4545261"/>
            <a:ext cx="11926388" cy="2246769"/>
          </a:xfrm>
          <a:prstGeom prst="rect">
            <a:avLst/>
          </a:prstGeom>
        </p:spPr>
        <p:txBody>
          <a:bodyPr wrap="square">
            <a:spAutoFit/>
          </a:bodyPr>
          <a:lstStyle/>
          <a:p>
            <a:r>
              <a:rPr lang="en-US" sz="2800" b="1" dirty="0">
                <a:solidFill>
                  <a:srgbClr val="000000"/>
                </a:solidFill>
                <a:latin typeface="Times New Roman" panose="02020603050405020304" pitchFamily="18" charset="0"/>
              </a:rPr>
              <a:t>The twist angle, defined as the angle between the airfoil chord length and the plane of the blade rotation, is shown in Table 3. Also, another parameter that is detailed in this table is the chord length of the airfoil. It can be observed that the chore length decreases along the length of the blade. This design technique is </a:t>
            </a:r>
            <a:r>
              <a:rPr lang="en-US" sz="2800" b="1" dirty="0"/>
              <a:t>called tapering. </a:t>
            </a:r>
          </a:p>
        </p:txBody>
      </p:sp>
    </p:spTree>
    <p:extLst>
      <p:ext uri="{BB962C8B-B14F-4D97-AF65-F5344CB8AC3E}">
        <p14:creationId xmlns:p14="http://schemas.microsoft.com/office/powerpoint/2010/main" val="3846683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069" y="104503"/>
            <a:ext cx="11756571" cy="2926080"/>
          </a:xfrm>
          <a:prstGeom prst="rect">
            <a:avLst/>
          </a:prstGeom>
        </p:spPr>
      </p:pic>
      <p:sp>
        <p:nvSpPr>
          <p:cNvPr id="3" name="Rectangle 2"/>
          <p:cNvSpPr/>
          <p:nvPr/>
        </p:nvSpPr>
        <p:spPr>
          <a:xfrm>
            <a:off x="222068" y="3030583"/>
            <a:ext cx="11756571" cy="1569660"/>
          </a:xfrm>
          <a:prstGeom prst="rect">
            <a:avLst/>
          </a:prstGeom>
        </p:spPr>
        <p:txBody>
          <a:bodyPr wrap="square">
            <a:spAutoFit/>
          </a:bodyPr>
          <a:lstStyle/>
          <a:p>
            <a:r>
              <a:rPr lang="en-US" sz="2400" dirty="0">
                <a:solidFill>
                  <a:srgbClr val="000000"/>
                </a:solidFill>
                <a:latin typeface="Times New Roman" panose="02020603050405020304" pitchFamily="18" charset="0"/>
              </a:rPr>
              <a:t>The design is given as a list of X, Y and Z coordinates of the section airfoil at each x/R. This enables the user to import each cross section as a curve in a CAD program, a spline is used to connect the point cloud and the part can be created by means of a blend option, such as in Pro Engineer. </a:t>
            </a:r>
            <a:endParaRPr lang="en-US" sz="2400" dirty="0"/>
          </a:p>
        </p:txBody>
      </p:sp>
    </p:spTree>
    <p:extLst>
      <p:ext uri="{BB962C8B-B14F-4D97-AF65-F5344CB8AC3E}">
        <p14:creationId xmlns:p14="http://schemas.microsoft.com/office/powerpoint/2010/main" val="2559219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80" y="130629"/>
            <a:ext cx="11795760" cy="3709851"/>
          </a:xfrm>
          <a:prstGeom prst="rect">
            <a:avLst/>
          </a:prstGeom>
        </p:spPr>
      </p:pic>
      <p:pic>
        <p:nvPicPr>
          <p:cNvPr id="3" name="Picture 2"/>
          <p:cNvPicPr>
            <a:picLocks noChangeAspect="1"/>
          </p:cNvPicPr>
          <p:nvPr/>
        </p:nvPicPr>
        <p:blipFill>
          <a:blip r:embed="rId3"/>
          <a:stretch>
            <a:fillRect/>
          </a:stretch>
        </p:blipFill>
        <p:spPr>
          <a:xfrm>
            <a:off x="679269" y="4101739"/>
            <a:ext cx="10828226" cy="2651758"/>
          </a:xfrm>
          <a:prstGeom prst="rect">
            <a:avLst/>
          </a:prstGeom>
        </p:spPr>
      </p:pic>
    </p:spTree>
    <p:extLst>
      <p:ext uri="{BB962C8B-B14F-4D97-AF65-F5344CB8AC3E}">
        <p14:creationId xmlns:p14="http://schemas.microsoft.com/office/powerpoint/2010/main" val="3671417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9634" y="222069"/>
            <a:ext cx="11443063" cy="6426925"/>
          </a:xfrm>
          <a:prstGeom prst="rect">
            <a:avLst/>
          </a:prstGeom>
        </p:spPr>
      </p:pic>
    </p:spTree>
    <p:extLst>
      <p:ext uri="{BB962C8B-B14F-4D97-AF65-F5344CB8AC3E}">
        <p14:creationId xmlns:p14="http://schemas.microsoft.com/office/powerpoint/2010/main" val="2635589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006" y="378823"/>
            <a:ext cx="11495314" cy="5812971"/>
          </a:xfrm>
          <a:prstGeom prst="rect">
            <a:avLst/>
          </a:prstGeom>
        </p:spPr>
      </p:pic>
    </p:spTree>
    <p:extLst>
      <p:ext uri="{BB962C8B-B14F-4D97-AF65-F5344CB8AC3E}">
        <p14:creationId xmlns:p14="http://schemas.microsoft.com/office/powerpoint/2010/main" val="4267589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899"/>
            <a:ext cx="12192001" cy="6870899"/>
          </a:xfrm>
        </p:spPr>
      </p:pic>
    </p:spTree>
    <p:extLst>
      <p:ext uri="{BB962C8B-B14F-4D97-AF65-F5344CB8AC3E}">
        <p14:creationId xmlns:p14="http://schemas.microsoft.com/office/powerpoint/2010/main" val="4162408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dirty="0"/>
            </a:br>
            <a:r>
              <a:rPr lang="en-US" b="1" dirty="0"/>
              <a:t>Final Design With Winglet </a:t>
            </a:r>
            <a:br>
              <a:rPr lang="en-US" dirty="0"/>
            </a:br>
            <a:endParaRPr lang="en-US" dirty="0"/>
          </a:p>
        </p:txBody>
      </p:sp>
      <p:sp>
        <p:nvSpPr>
          <p:cNvPr id="3" name="Content Placeholder 2"/>
          <p:cNvSpPr>
            <a:spLocks noGrp="1"/>
          </p:cNvSpPr>
          <p:nvPr>
            <p:ph idx="1"/>
          </p:nvPr>
        </p:nvSpPr>
        <p:spPr>
          <a:xfrm>
            <a:off x="156753" y="1267097"/>
            <a:ext cx="11861075" cy="5460274"/>
          </a:xfrm>
        </p:spPr>
        <p:txBody>
          <a:bodyPr/>
          <a:lstStyle/>
          <a:p>
            <a:r>
              <a:rPr lang="en-US" b="1" dirty="0"/>
              <a:t>SIZING AND PARAMETERS </a:t>
            </a:r>
            <a:r>
              <a:rPr lang="en-US" dirty="0"/>
              <a:t>There are several sizing aspects involved in the design of a wind turbine, specifically a wind turbine blade. Based on previous designs and research, an optimal blade design has been used in this work, involving airfoils, twisting, setup, and scaling factors. The rotor diameter for the wind turbine is 3.0 meters, and the winglet configuration selected will add approximately 0.2 meter to this dimension, depending on the configuration used. This dimension could be altered by changes in one or more characteristics of the winglet. The design parameters of the winglet that this work involves are height, radius and cant angle.</a:t>
            </a:r>
          </a:p>
          <a:p>
            <a:r>
              <a:rPr lang="en-US" b="1" dirty="0"/>
              <a:t>CANT ANGLE </a:t>
            </a:r>
            <a:r>
              <a:rPr lang="en-US" dirty="0"/>
              <a:t>The cant angle of a winglet has been previously defined in this report. The range of variation for the cant angle for the purpose of this work is from 10° to 90°.  </a:t>
            </a:r>
          </a:p>
        </p:txBody>
      </p:sp>
    </p:spTree>
    <p:extLst>
      <p:ext uri="{BB962C8B-B14F-4D97-AF65-F5344CB8AC3E}">
        <p14:creationId xmlns:p14="http://schemas.microsoft.com/office/powerpoint/2010/main" val="1923168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4982" y="156754"/>
            <a:ext cx="11869783" cy="1815882"/>
          </a:xfrm>
          <a:prstGeom prst="rect">
            <a:avLst/>
          </a:prstGeom>
        </p:spPr>
        <p:txBody>
          <a:bodyPr wrap="square">
            <a:spAutoFit/>
          </a:bodyPr>
          <a:lstStyle/>
          <a:p>
            <a:r>
              <a:rPr lang="en-US" sz="2800" b="1" dirty="0">
                <a:solidFill>
                  <a:srgbClr val="000000"/>
                </a:solidFill>
                <a:latin typeface="Times New Roman" panose="02020603050405020304" pitchFamily="18" charset="0"/>
              </a:rPr>
              <a:t>RADIUS (Percentage of Height) </a:t>
            </a:r>
            <a:r>
              <a:rPr lang="en-US" sz="2800" dirty="0">
                <a:solidFill>
                  <a:srgbClr val="000000"/>
                </a:solidFill>
                <a:latin typeface="Times New Roman" panose="02020603050405020304" pitchFamily="18" charset="0"/>
              </a:rPr>
              <a:t>The radius between the turbine blade and the winglet varies as a function of the winglet height; therefore the parameter setup for this case is a multiple of the height. The radius varies from 10% to 100% of the height of the winglet,. </a:t>
            </a:r>
            <a:endParaRPr lang="en-US" sz="2800" dirty="0"/>
          </a:p>
        </p:txBody>
      </p:sp>
      <p:sp>
        <p:nvSpPr>
          <p:cNvPr id="5" name="Rectangle 4"/>
          <p:cNvSpPr/>
          <p:nvPr/>
        </p:nvSpPr>
        <p:spPr>
          <a:xfrm>
            <a:off x="134981" y="1972636"/>
            <a:ext cx="11739155" cy="1384995"/>
          </a:xfrm>
          <a:prstGeom prst="rect">
            <a:avLst/>
          </a:prstGeom>
        </p:spPr>
        <p:txBody>
          <a:bodyPr wrap="square">
            <a:spAutoFit/>
          </a:bodyPr>
          <a:lstStyle/>
          <a:p>
            <a:r>
              <a:rPr lang="en-US" sz="2800" b="1" dirty="0">
                <a:solidFill>
                  <a:srgbClr val="000000"/>
                </a:solidFill>
                <a:latin typeface="Times New Roman" panose="02020603050405020304" pitchFamily="18" charset="0"/>
              </a:rPr>
              <a:t>HEIGHT </a:t>
            </a:r>
            <a:r>
              <a:rPr lang="en-US" sz="2800" dirty="0">
                <a:solidFill>
                  <a:srgbClr val="000000"/>
                </a:solidFill>
                <a:latin typeface="Times New Roman" panose="02020603050405020304" pitchFamily="18" charset="0"/>
              </a:rPr>
              <a:t>The height of the winglet fluctuates in relation with the turbine rotor radius, varying from 1% to 2% of the rotor radius. This parameter is setup to change in the range of 0.16 to 0.32 meters. </a:t>
            </a:r>
            <a:endParaRPr lang="en-US" sz="2800" dirty="0"/>
          </a:p>
        </p:txBody>
      </p:sp>
    </p:spTree>
    <p:extLst>
      <p:ext uri="{BB962C8B-B14F-4D97-AF65-F5344CB8AC3E}">
        <p14:creationId xmlns:p14="http://schemas.microsoft.com/office/powerpoint/2010/main" val="3379708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25634" y="4010297"/>
            <a:ext cx="5290457" cy="2847703"/>
          </a:xfrm>
          <a:prstGeom prst="rect">
            <a:avLst/>
          </a:prstGeom>
        </p:spPr>
      </p:pic>
      <p:pic>
        <p:nvPicPr>
          <p:cNvPr id="3" name="Picture 2"/>
          <p:cNvPicPr>
            <a:picLocks noChangeAspect="1"/>
          </p:cNvPicPr>
          <p:nvPr/>
        </p:nvPicPr>
        <p:blipFill>
          <a:blip r:embed="rId3"/>
          <a:stretch>
            <a:fillRect/>
          </a:stretch>
        </p:blipFill>
        <p:spPr>
          <a:xfrm>
            <a:off x="5826034" y="261609"/>
            <a:ext cx="6045676" cy="3748688"/>
          </a:xfrm>
          <a:prstGeom prst="rect">
            <a:avLst/>
          </a:prstGeom>
        </p:spPr>
      </p:pic>
      <p:pic>
        <p:nvPicPr>
          <p:cNvPr id="4" name="Picture 3"/>
          <p:cNvPicPr>
            <a:picLocks noChangeAspect="1"/>
          </p:cNvPicPr>
          <p:nvPr/>
        </p:nvPicPr>
        <p:blipFill>
          <a:blip r:embed="rId4"/>
          <a:stretch>
            <a:fillRect/>
          </a:stretch>
        </p:blipFill>
        <p:spPr>
          <a:xfrm>
            <a:off x="156755" y="261609"/>
            <a:ext cx="5564776" cy="3748688"/>
          </a:xfrm>
          <a:prstGeom prst="rect">
            <a:avLst/>
          </a:prstGeom>
        </p:spPr>
      </p:pic>
    </p:spTree>
    <p:extLst>
      <p:ext uri="{BB962C8B-B14F-4D97-AF65-F5344CB8AC3E}">
        <p14:creationId xmlns:p14="http://schemas.microsoft.com/office/powerpoint/2010/main" val="1344067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Bionic </a:t>
            </a:r>
            <a:r>
              <a:rPr lang="en-US" dirty="0" err="1"/>
              <a:t>aerofoils</a:t>
            </a:r>
            <a:endParaRPr lang="en-US" dirty="0"/>
          </a:p>
        </p:txBody>
      </p:sp>
      <p:sp>
        <p:nvSpPr>
          <p:cNvPr id="3" name="Content Placeholder 2"/>
          <p:cNvSpPr>
            <a:spLocks noGrp="1"/>
          </p:cNvSpPr>
          <p:nvPr>
            <p:ph idx="1"/>
          </p:nvPr>
        </p:nvSpPr>
        <p:spPr>
          <a:xfrm>
            <a:off x="143691" y="1306286"/>
            <a:ext cx="11769635" cy="5329645"/>
          </a:xfrm>
        </p:spPr>
        <p:txBody>
          <a:bodyPr/>
          <a:lstStyle/>
          <a:p>
            <a:r>
              <a:rPr lang="en-US" dirty="0"/>
              <a:t>the function of birds’ wings is very similar to that of wind turbine blades </a:t>
            </a:r>
          </a:p>
          <a:p>
            <a:r>
              <a:rPr lang="en-US" dirty="0"/>
              <a:t>The bionic research finds that the airfoils inspired by birds, including the seagull airfoil and those based on the leading edge of Long-eared Owl wings, have better aerodynamic performance </a:t>
            </a:r>
          </a:p>
          <a:p>
            <a:r>
              <a:rPr lang="en-US" dirty="0"/>
              <a:t>In this work, a new airfoil of the wind turbine blades was designed and used in the wind turbine blades. The efficiency of the wind turbine blades was carried out, and it was investigated how the new airfoil influences the performance of blades by aerodynamics numerical simulation.</a:t>
            </a:r>
          </a:p>
        </p:txBody>
      </p:sp>
    </p:spTree>
    <p:extLst>
      <p:ext uri="{BB962C8B-B14F-4D97-AF65-F5344CB8AC3E}">
        <p14:creationId xmlns:p14="http://schemas.microsoft.com/office/powerpoint/2010/main" val="1549644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7233" y="161168"/>
            <a:ext cx="11869783" cy="3970318"/>
          </a:xfrm>
          <a:prstGeom prst="rect">
            <a:avLst/>
          </a:prstGeom>
        </p:spPr>
        <p:txBody>
          <a:bodyPr wrap="square">
            <a:spAutoFit/>
          </a:bodyPr>
          <a:lstStyle/>
          <a:p>
            <a:r>
              <a:rPr lang="en-US" dirty="0">
                <a:solidFill>
                  <a:srgbClr val="999999"/>
                </a:solidFill>
                <a:latin typeface="Minion W08 Bold"/>
              </a:rPr>
              <a:t> </a:t>
            </a:r>
            <a:r>
              <a:rPr lang="en-US" sz="2800" dirty="0">
                <a:solidFill>
                  <a:srgbClr val="999999"/>
                </a:solidFill>
                <a:latin typeface="Minion W08 Bold"/>
              </a:rPr>
              <a:t>Bionic Airfoil Extraction</a:t>
            </a:r>
          </a:p>
          <a:p>
            <a:pPr algn="just"/>
            <a:r>
              <a:rPr lang="en-US" sz="2800" dirty="0">
                <a:solidFill>
                  <a:srgbClr val="000000"/>
                </a:solidFill>
                <a:latin typeface="Minion W08 Regular_1167271"/>
              </a:rPr>
              <a:t>The point cloud data of the airfoils were collected using a 3D scanning system (</a:t>
            </a:r>
            <a:r>
              <a:rPr lang="en-US" sz="2800" dirty="0" err="1">
                <a:solidFill>
                  <a:srgbClr val="000000"/>
                </a:solidFill>
                <a:latin typeface="Minion W08 Regular_1167271"/>
              </a:rPr>
              <a:t>Rexcan</a:t>
            </a:r>
            <a:r>
              <a:rPr lang="en-US" sz="2800" dirty="0">
                <a:solidFill>
                  <a:srgbClr val="000000"/>
                </a:solidFill>
                <a:latin typeface="Minion W08 Regular_1167271"/>
              </a:rPr>
              <a:t> III, </a:t>
            </a:r>
            <a:r>
              <a:rPr lang="en-US" sz="2800" dirty="0" err="1">
                <a:solidFill>
                  <a:srgbClr val="000000"/>
                </a:solidFill>
                <a:latin typeface="Minion W08 Regular_1167271"/>
              </a:rPr>
              <a:t>Solutionix</a:t>
            </a:r>
            <a:r>
              <a:rPr lang="en-US" sz="2800" dirty="0">
                <a:solidFill>
                  <a:srgbClr val="000000"/>
                </a:solidFill>
                <a:latin typeface="Minion W08 Regular_1167271"/>
              </a:rPr>
              <a:t> Corp., Korea) with a scanning accuracy of 0.001 mm. The wing of the Long-eared Owl was unfolded naturally before the experiment. The scanned data were processed in IMAGEWARE 12, and the airfoil with superior aerodynamic performance was named as “bionic airfoil,” which is located at the point with a span-wise aspect ratio of 50% on the wings</a:t>
            </a:r>
          </a:p>
          <a:p>
            <a:pPr algn="just"/>
            <a:r>
              <a:rPr lang="en-US" sz="2800" b="0" i="0" dirty="0">
                <a:solidFill>
                  <a:srgbClr val="000000"/>
                </a:solidFill>
                <a:effectLst/>
                <a:latin typeface="Minion W08 Regular_1167271"/>
              </a:rPr>
              <a:t>As in figure1</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0268" y="3129525"/>
            <a:ext cx="8333058" cy="3629532"/>
          </a:xfrm>
          <a:prstGeom prst="rect">
            <a:avLst/>
          </a:prstGeom>
        </p:spPr>
      </p:pic>
    </p:spTree>
    <p:extLst>
      <p:ext uri="{BB962C8B-B14F-4D97-AF65-F5344CB8AC3E}">
        <p14:creationId xmlns:p14="http://schemas.microsoft.com/office/powerpoint/2010/main" val="207740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59" y="171884"/>
            <a:ext cx="11830595" cy="954107"/>
          </a:xfrm>
          <a:prstGeom prst="rect">
            <a:avLst/>
          </a:prstGeom>
        </p:spPr>
        <p:txBody>
          <a:bodyPr wrap="square">
            <a:spAutoFit/>
          </a:bodyPr>
          <a:lstStyle/>
          <a:p>
            <a:r>
              <a:rPr lang="en-US" sz="2800" dirty="0">
                <a:solidFill>
                  <a:srgbClr val="000000"/>
                </a:solidFill>
                <a:latin typeface="Minion W08 Regular_1167271"/>
              </a:rPr>
              <a:t>The profile geometry of the bionic airfoil is shown in Figure </a:t>
            </a:r>
            <a:r>
              <a:rPr lang="en-US" sz="2800" dirty="0">
                <a:solidFill>
                  <a:srgbClr val="418B34"/>
                </a:solidFill>
                <a:latin typeface="Minion W08 Regular_1167271"/>
                <a:hlinkClick r:id="rId2"/>
              </a:rPr>
              <a:t>2</a:t>
            </a:r>
            <a:r>
              <a:rPr lang="en-US" sz="2800" dirty="0">
                <a:solidFill>
                  <a:srgbClr val="000000"/>
                </a:solidFill>
                <a:latin typeface="Minion W08 Regular_1167271"/>
              </a:rPr>
              <a:t>, the chord length is c , and the geometry parameters are shown in Table </a:t>
            </a:r>
            <a:r>
              <a:rPr lang="en-US" sz="2800" dirty="0">
                <a:solidFill>
                  <a:srgbClr val="418B34"/>
                </a:solidFill>
                <a:latin typeface="Minion W08 Regular_1167271"/>
                <a:hlinkClick r:id="rId3"/>
              </a:rPr>
              <a:t>1</a:t>
            </a:r>
            <a:endParaRPr lang="en-US" sz="2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59" y="1125991"/>
            <a:ext cx="5638801" cy="519643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2160" y="1125991"/>
            <a:ext cx="6191794" cy="5379312"/>
          </a:xfrm>
          <a:prstGeom prst="rect">
            <a:avLst/>
          </a:prstGeom>
        </p:spPr>
      </p:pic>
    </p:spTree>
    <p:extLst>
      <p:ext uri="{BB962C8B-B14F-4D97-AF65-F5344CB8AC3E}">
        <p14:creationId xmlns:p14="http://schemas.microsoft.com/office/powerpoint/2010/main" val="3632263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794" y="284258"/>
            <a:ext cx="4593772" cy="830997"/>
          </a:xfrm>
          <a:prstGeom prst="rect">
            <a:avLst/>
          </a:prstGeom>
        </p:spPr>
        <p:txBody>
          <a:bodyPr wrap="square">
            <a:spAutoFit/>
          </a:bodyPr>
          <a:lstStyle/>
          <a:p>
            <a:r>
              <a:rPr lang="en-US" sz="2400" dirty="0">
                <a:solidFill>
                  <a:srgbClr val="999999"/>
                </a:solidFill>
                <a:latin typeface="Minion W08 Bold"/>
              </a:rPr>
              <a:t>Blade Design:</a:t>
            </a:r>
          </a:p>
          <a:p>
            <a:r>
              <a:rPr lang="en-US" sz="2400" dirty="0">
                <a:solidFill>
                  <a:srgbClr val="999999"/>
                </a:solidFill>
                <a:latin typeface="Minion W08 Bold"/>
              </a:rPr>
              <a:t> Standard Blade Reconstruction</a:t>
            </a:r>
            <a:endParaRPr lang="en-US" sz="2400" b="0" i="0" dirty="0">
              <a:solidFill>
                <a:srgbClr val="999999"/>
              </a:solidFill>
              <a:effectLst/>
              <a:latin typeface="Minion W08 Bold"/>
            </a:endParaRPr>
          </a:p>
        </p:txBody>
      </p:sp>
      <p:sp>
        <p:nvSpPr>
          <p:cNvPr id="3" name="Rectangle 2"/>
          <p:cNvSpPr/>
          <p:nvPr/>
        </p:nvSpPr>
        <p:spPr>
          <a:xfrm>
            <a:off x="95794" y="1015446"/>
            <a:ext cx="11908972" cy="2246769"/>
          </a:xfrm>
          <a:prstGeom prst="rect">
            <a:avLst/>
          </a:prstGeom>
        </p:spPr>
        <p:txBody>
          <a:bodyPr wrap="square">
            <a:spAutoFit/>
          </a:bodyPr>
          <a:lstStyle/>
          <a:p>
            <a:r>
              <a:rPr lang="en-US" sz="2000" dirty="0">
                <a:solidFill>
                  <a:srgbClr val="000000"/>
                </a:solidFill>
                <a:latin typeface="Minion W08 Regular_1167271"/>
              </a:rPr>
              <a:t>NACA4412 is one of the most common airfoils used for wind turbine blades due to its superior aerodynamic characteristics. A 500 Watt wind turbine blade of the NACA4412 airfoil was selected as “standard blade.” The length of the blade is 1200 mm, the blade root is from 0 mm to 130 mm and the blade span is from 130 mm to 1200 mm along the x -axis. In particular, the blade span of the standard blade is divided into 12 equal sections (see Figure </a:t>
            </a:r>
            <a:r>
              <a:rPr lang="en-US" sz="2000" dirty="0">
                <a:solidFill>
                  <a:srgbClr val="418B34"/>
                </a:solidFill>
                <a:latin typeface="Minion W08 Regular_1167271"/>
                <a:hlinkClick r:id="rId2"/>
              </a:rPr>
              <a:t>3</a:t>
            </a:r>
            <a:r>
              <a:rPr lang="en-US" sz="2000" dirty="0">
                <a:solidFill>
                  <a:srgbClr val="000000"/>
                </a:solidFill>
                <a:latin typeface="Minion W08 Regular_1167271"/>
              </a:rPr>
              <a:t>), and the height of the section A-A is delta h .The airfoil shape of every section was obtained using the scanner, and the angle of attack (AOA)  alpha=</a:t>
            </a:r>
            <a:r>
              <a:rPr lang="en-US" sz="2000" dirty="0" err="1">
                <a:solidFill>
                  <a:srgbClr val="000000"/>
                </a:solidFill>
                <a:latin typeface="Minion W08 Regular_1167271"/>
              </a:rPr>
              <a:t>arcsin</a:t>
            </a:r>
            <a:r>
              <a:rPr lang="en-US" sz="2000" dirty="0">
                <a:solidFill>
                  <a:srgbClr val="000000"/>
                </a:solidFill>
                <a:latin typeface="Minion W08 Regular_1167271"/>
              </a:rPr>
              <a:t>((delta h)/c) was calculated after measuring the chord length c.</a:t>
            </a:r>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0" y="3409406"/>
            <a:ext cx="9875520" cy="3448594"/>
          </a:xfrm>
          <a:prstGeom prst="rect">
            <a:avLst/>
          </a:prstGeom>
        </p:spPr>
      </p:pic>
    </p:spTree>
    <p:extLst>
      <p:ext uri="{BB962C8B-B14F-4D97-AF65-F5344CB8AC3E}">
        <p14:creationId xmlns:p14="http://schemas.microsoft.com/office/powerpoint/2010/main" val="3100755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862" y="169205"/>
            <a:ext cx="11634651" cy="1815882"/>
          </a:xfrm>
          <a:prstGeom prst="rect">
            <a:avLst/>
          </a:prstGeom>
        </p:spPr>
        <p:txBody>
          <a:bodyPr wrap="square">
            <a:spAutoFit/>
          </a:bodyPr>
          <a:lstStyle/>
          <a:p>
            <a:r>
              <a:rPr lang="en-US" sz="2800" dirty="0">
                <a:solidFill>
                  <a:srgbClr val="000000"/>
                </a:solidFill>
                <a:latin typeface="Minion W08 Regular_1167271"/>
              </a:rPr>
              <a:t>Airfoil at each section was established using CATIA V5R19. The aerodynamic center lies exactly at the one-quarter position of the chord. The blade was constructed by rotating the airfoils around the aerodynamic center according to the AOA, as shown in Figure </a:t>
            </a:r>
            <a:r>
              <a:rPr lang="en-US" sz="2800" dirty="0">
                <a:solidFill>
                  <a:srgbClr val="418B34"/>
                </a:solidFill>
                <a:latin typeface="Minion W08 Regular_1167271"/>
                <a:hlinkClick r:id="rId2"/>
              </a:rPr>
              <a:t>4</a:t>
            </a:r>
            <a:r>
              <a:rPr lang="en-US" sz="2800" dirty="0">
                <a:solidFill>
                  <a:srgbClr val="000000"/>
                </a:solidFill>
                <a:latin typeface="Minion W08 Regular_1167271"/>
              </a:rPr>
              <a:t>.</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75" y="2768858"/>
            <a:ext cx="7994468" cy="3240055"/>
          </a:xfrm>
          <a:prstGeom prst="rect">
            <a:avLst/>
          </a:prstGeom>
        </p:spPr>
      </p:pic>
    </p:spTree>
    <p:extLst>
      <p:ext uri="{BB962C8B-B14F-4D97-AF65-F5344CB8AC3E}">
        <p14:creationId xmlns:p14="http://schemas.microsoft.com/office/powerpoint/2010/main" val="39085747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43" y="140400"/>
            <a:ext cx="11821886" cy="1938992"/>
          </a:xfrm>
          <a:prstGeom prst="rect">
            <a:avLst/>
          </a:prstGeom>
        </p:spPr>
        <p:txBody>
          <a:bodyPr wrap="square">
            <a:spAutoFit/>
          </a:bodyPr>
          <a:lstStyle/>
          <a:p>
            <a:r>
              <a:rPr lang="en-US" sz="2400" dirty="0">
                <a:solidFill>
                  <a:srgbClr val="999999"/>
                </a:solidFill>
                <a:latin typeface="Minion W08 Bold"/>
              </a:rPr>
              <a:t>Bionic Blade Design</a:t>
            </a:r>
          </a:p>
          <a:p>
            <a:pPr algn="just"/>
            <a:r>
              <a:rPr lang="en-US" sz="2400" dirty="0">
                <a:solidFill>
                  <a:srgbClr val="000000"/>
                </a:solidFill>
                <a:latin typeface="Minion W08 Regular_1167271"/>
              </a:rPr>
              <a:t>Because the characteristics of the airfoils used over the tip region of the blades have an important impact on the efficiency of the wind turbine, the airfoils of the chord positions after 60% were designed using the bionic airfoils. The design parameters of the bionic blade are shown in Table </a:t>
            </a:r>
            <a:r>
              <a:rPr lang="en-US" sz="2400" dirty="0">
                <a:solidFill>
                  <a:srgbClr val="418B34"/>
                </a:solidFill>
                <a:latin typeface="inherit"/>
                <a:hlinkClick r:id="rId2"/>
              </a:rPr>
              <a:t>2</a:t>
            </a:r>
            <a:r>
              <a:rPr lang="en-US" sz="2400" dirty="0">
                <a:solidFill>
                  <a:srgbClr val="000000"/>
                </a:solidFill>
                <a:latin typeface="Minion W08 Regular_1167271"/>
              </a:rPr>
              <a:t>.</a:t>
            </a:r>
            <a:endParaRPr lang="en-US" sz="2400" b="0" i="0" dirty="0">
              <a:solidFill>
                <a:srgbClr val="000000"/>
              </a:solidFill>
              <a:effectLst/>
              <a:latin typeface="Minion W08 Regular_1167271"/>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52" y="1678345"/>
            <a:ext cx="9405257" cy="2221480"/>
          </a:xfrm>
          <a:prstGeom prst="rect">
            <a:avLst/>
          </a:prstGeom>
        </p:spPr>
      </p:pic>
      <p:sp>
        <p:nvSpPr>
          <p:cNvPr id="5" name="Rectangle 4"/>
          <p:cNvSpPr/>
          <p:nvPr/>
        </p:nvSpPr>
        <p:spPr>
          <a:xfrm>
            <a:off x="300445" y="3899825"/>
            <a:ext cx="11547567" cy="2677656"/>
          </a:xfrm>
          <a:prstGeom prst="rect">
            <a:avLst/>
          </a:prstGeom>
        </p:spPr>
        <p:txBody>
          <a:bodyPr wrap="square">
            <a:spAutoFit/>
          </a:bodyPr>
          <a:lstStyle/>
          <a:p>
            <a:r>
              <a:rPr lang="en-US" sz="2800" dirty="0">
                <a:solidFill>
                  <a:srgbClr val="000000"/>
                </a:solidFill>
                <a:latin typeface="Minion W08 Regular_1167271"/>
              </a:rPr>
              <a:t>The lift-to-drag ratio of the airfoil reached its maximum at the span-wise aspect ratio of 50%, when the AOA was set at 3°, which in turn was used for the blade design. The blade incidences (theta) of different span-wise positions were calculated according to the </a:t>
            </a:r>
            <a:r>
              <a:rPr lang="en-US" sz="2800" dirty="0" err="1">
                <a:solidFill>
                  <a:srgbClr val="000000"/>
                </a:solidFill>
                <a:latin typeface="Minion W08 Regular_1167271"/>
              </a:rPr>
              <a:t>Glauert</a:t>
            </a:r>
            <a:r>
              <a:rPr lang="en-US" sz="2800" dirty="0">
                <a:solidFill>
                  <a:srgbClr val="000000"/>
                </a:solidFill>
                <a:latin typeface="Minion W08 Regular_1167271"/>
              </a:rPr>
              <a:t> theory, and the bionic blade and standard blade should have the same chord length to make sure that they have the same solidity.</a:t>
            </a:r>
            <a:endParaRPr lang="en-US" sz="2800" dirty="0"/>
          </a:p>
        </p:txBody>
      </p:sp>
    </p:spTree>
    <p:extLst>
      <p:ext uri="{BB962C8B-B14F-4D97-AF65-F5344CB8AC3E}">
        <p14:creationId xmlns:p14="http://schemas.microsoft.com/office/powerpoint/2010/main" val="3920309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14275"/>
            <a:ext cx="11952515" cy="2123658"/>
          </a:xfrm>
          <a:prstGeom prst="rect">
            <a:avLst/>
          </a:prstGeom>
        </p:spPr>
        <p:txBody>
          <a:bodyPr wrap="square">
            <a:spAutoFit/>
          </a:bodyPr>
          <a:lstStyle/>
          <a:p>
            <a:r>
              <a:rPr lang="en-US" sz="2400" dirty="0">
                <a:solidFill>
                  <a:srgbClr val="999999"/>
                </a:solidFill>
                <a:latin typeface="Minion W08 Bold"/>
              </a:rPr>
              <a:t>Numerical Simulations on Aerodynamics of the Airfoils</a:t>
            </a:r>
          </a:p>
          <a:p>
            <a:pPr algn="just"/>
            <a:r>
              <a:rPr lang="en-US" sz="2400" dirty="0">
                <a:solidFill>
                  <a:srgbClr val="000000"/>
                </a:solidFill>
                <a:latin typeface="Minion W08 Regular_1167271"/>
              </a:rPr>
              <a:t>In ANSYS14.5, CEM-CFD was used to divide grid and FLUENT was used to carry out the numerical simulations for the standard airfoil (NACA4412 airfoil) and the bionic airfoils. Reynolds number is defined as follows:</a:t>
            </a:r>
          </a:p>
          <a:p>
            <a:br>
              <a:rPr lang="en-US" dirty="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288" y="1176104"/>
            <a:ext cx="2244078" cy="914832"/>
          </a:xfrm>
          <a:prstGeom prst="rect">
            <a:avLst/>
          </a:prstGeom>
        </p:spPr>
      </p:pic>
      <p:sp>
        <p:nvSpPr>
          <p:cNvPr id="4" name="Rectangle 3"/>
          <p:cNvSpPr/>
          <p:nvPr/>
        </p:nvSpPr>
        <p:spPr>
          <a:xfrm>
            <a:off x="91440" y="1833725"/>
            <a:ext cx="11861074" cy="4893647"/>
          </a:xfrm>
          <a:prstGeom prst="rect">
            <a:avLst/>
          </a:prstGeom>
        </p:spPr>
        <p:txBody>
          <a:bodyPr wrap="square">
            <a:spAutoFit/>
          </a:bodyPr>
          <a:lstStyle/>
          <a:p>
            <a:pPr algn="just"/>
            <a:r>
              <a:rPr lang="en-US" sz="2400" dirty="0">
                <a:solidFill>
                  <a:srgbClr val="000000"/>
                </a:solidFill>
                <a:latin typeface="Minion W08 Regular_1167271"/>
              </a:rPr>
              <a:t>where Re is Reynolds number,  v is the mean velocity of the object relative to the fluid (27 m/s), c is the chord length (3 × 10</a:t>
            </a:r>
            <a:r>
              <a:rPr lang="en-US" sz="2400" baseline="30000" dirty="0">
                <a:solidFill>
                  <a:srgbClr val="000000"/>
                </a:solidFill>
                <a:latin typeface="Minion W08 Regular_1167271"/>
              </a:rPr>
              <a:t>−2 </a:t>
            </a:r>
            <a:r>
              <a:rPr lang="en-US" sz="2400" dirty="0">
                <a:solidFill>
                  <a:srgbClr val="000000"/>
                </a:solidFill>
                <a:latin typeface="Minion W08 Regular_1167271"/>
              </a:rPr>
              <a:t>m to 4.5 × 10</a:t>
            </a:r>
            <a:r>
              <a:rPr lang="en-US" sz="2400" baseline="30000" dirty="0">
                <a:solidFill>
                  <a:srgbClr val="000000"/>
                </a:solidFill>
                <a:latin typeface="Minion W08 Regular_1167271"/>
              </a:rPr>
              <a:t>−2 </a:t>
            </a:r>
            <a:r>
              <a:rPr lang="en-US" sz="2400" dirty="0">
                <a:solidFill>
                  <a:srgbClr val="000000"/>
                </a:solidFill>
                <a:latin typeface="Minion W08 Regular_1167271"/>
              </a:rPr>
              <a:t>m), rho is the density of the fluid (1.225 kg/m</a:t>
            </a:r>
            <a:r>
              <a:rPr lang="en-US" sz="2400" baseline="30000" dirty="0">
                <a:solidFill>
                  <a:srgbClr val="000000"/>
                </a:solidFill>
                <a:latin typeface="Minion W08 Regular_1167271"/>
              </a:rPr>
              <a:t>3</a:t>
            </a:r>
            <a:r>
              <a:rPr lang="en-US" sz="2400" dirty="0">
                <a:solidFill>
                  <a:srgbClr val="000000"/>
                </a:solidFill>
                <a:latin typeface="Minion W08 Regular_1167271"/>
              </a:rPr>
              <a:t>), and </a:t>
            </a:r>
            <a:r>
              <a:rPr lang="en-US" sz="2400" dirty="0" err="1">
                <a:solidFill>
                  <a:srgbClr val="000000"/>
                </a:solidFill>
                <a:latin typeface="Minion W08 Regular_1167271"/>
              </a:rPr>
              <a:t>meo</a:t>
            </a:r>
            <a:r>
              <a:rPr lang="en-US" sz="2400" dirty="0">
                <a:solidFill>
                  <a:srgbClr val="000000"/>
                </a:solidFill>
                <a:latin typeface="Minion W08 Regular_1167271"/>
              </a:rPr>
              <a:t> is the dynamic viscosity of the fluid (1.789 × 10</a:t>
            </a:r>
            <a:r>
              <a:rPr lang="en-US" sz="2400" baseline="30000" dirty="0">
                <a:solidFill>
                  <a:srgbClr val="000000"/>
                </a:solidFill>
                <a:latin typeface="Minion W08 Regular_1167271"/>
              </a:rPr>
              <a:t>−5</a:t>
            </a:r>
            <a:r>
              <a:rPr lang="en-US" sz="2400" dirty="0">
                <a:solidFill>
                  <a:srgbClr val="000000"/>
                </a:solidFill>
                <a:latin typeface="Minion W08 Regular_1167271"/>
              </a:rPr>
              <a:t> kg/</a:t>
            </a:r>
            <a:r>
              <a:rPr lang="en-US" sz="2400" dirty="0" err="1">
                <a:solidFill>
                  <a:srgbClr val="000000"/>
                </a:solidFill>
                <a:latin typeface="Minion W08 Regular_1167271"/>
              </a:rPr>
              <a:t>m·s</a:t>
            </a:r>
            <a:r>
              <a:rPr lang="en-US" sz="2400" dirty="0">
                <a:solidFill>
                  <a:srgbClr val="000000"/>
                </a:solidFill>
                <a:latin typeface="Minion W08 Regular_1167271"/>
              </a:rPr>
              <a:t>). According to the (</a:t>
            </a:r>
            <a:r>
              <a:rPr lang="en-US" sz="2400" dirty="0">
                <a:solidFill>
                  <a:srgbClr val="418B34"/>
                </a:solidFill>
                <a:latin typeface="inherit"/>
                <a:hlinkClick r:id="rId3"/>
              </a:rPr>
              <a:t>1</a:t>
            </a:r>
            <a:r>
              <a:rPr lang="en-US" sz="2400" dirty="0">
                <a:solidFill>
                  <a:srgbClr val="000000"/>
                </a:solidFill>
                <a:latin typeface="Minion W08 Regular_1167271"/>
              </a:rPr>
              <a:t>), the range of Reynolds number is between 5.55 × 10</a:t>
            </a:r>
            <a:r>
              <a:rPr lang="en-US" sz="2400" baseline="30000" dirty="0">
                <a:solidFill>
                  <a:srgbClr val="000000"/>
                </a:solidFill>
                <a:latin typeface="Minion W08 Regular_1167271"/>
              </a:rPr>
              <a:t>4</a:t>
            </a:r>
            <a:r>
              <a:rPr lang="en-US" sz="2400" dirty="0">
                <a:solidFill>
                  <a:srgbClr val="000000"/>
                </a:solidFill>
                <a:latin typeface="Minion W08 Regular_1167271"/>
              </a:rPr>
              <a:t> and 8.32 × 10</a:t>
            </a:r>
            <a:r>
              <a:rPr lang="en-US" sz="2400" baseline="30000" dirty="0">
                <a:solidFill>
                  <a:srgbClr val="000000"/>
                </a:solidFill>
                <a:latin typeface="Minion W08 Regular_1167271"/>
              </a:rPr>
              <a:t>4</a:t>
            </a:r>
            <a:r>
              <a:rPr lang="en-US" sz="2400" dirty="0">
                <a:solidFill>
                  <a:srgbClr val="000000"/>
                </a:solidFill>
                <a:latin typeface="Minion W08 Regular_1167271"/>
              </a:rPr>
              <a:t>. In our numerical simulation, Reynolds numbers (Re) were 6 × 10</a:t>
            </a:r>
            <a:r>
              <a:rPr lang="en-US" sz="2400" baseline="30000" dirty="0">
                <a:solidFill>
                  <a:srgbClr val="000000"/>
                </a:solidFill>
                <a:latin typeface="Minion W08 Regular_1167271"/>
              </a:rPr>
              <a:t>4</a:t>
            </a:r>
            <a:r>
              <a:rPr lang="en-US" sz="2400" dirty="0">
                <a:solidFill>
                  <a:srgbClr val="000000"/>
                </a:solidFill>
                <a:latin typeface="Minion W08 Regular_1167271"/>
              </a:rPr>
              <a:t> and 8 × 10</a:t>
            </a:r>
            <a:r>
              <a:rPr lang="en-US" sz="2400" baseline="30000" dirty="0">
                <a:solidFill>
                  <a:srgbClr val="000000"/>
                </a:solidFill>
                <a:latin typeface="Minion W08 Regular_1167271"/>
              </a:rPr>
              <a:t>4</a:t>
            </a:r>
            <a:r>
              <a:rPr lang="en-US" sz="2400" dirty="0">
                <a:solidFill>
                  <a:srgbClr val="000000"/>
                </a:solidFill>
                <a:latin typeface="Minion W08 Regular_1167271"/>
              </a:rPr>
              <a:t>.</a:t>
            </a:r>
          </a:p>
          <a:p>
            <a:pPr algn="just"/>
            <a:r>
              <a:rPr lang="en-US" sz="2400" dirty="0">
                <a:solidFill>
                  <a:srgbClr val="000000"/>
                </a:solidFill>
                <a:latin typeface="Minion W08 Regular_1167271"/>
              </a:rPr>
              <a:t>The large eddy simulation method was adopted for the numerical simulations. The computed field is shown in Figure </a:t>
            </a:r>
            <a:r>
              <a:rPr lang="en-US" sz="2400" dirty="0">
                <a:solidFill>
                  <a:srgbClr val="418B34"/>
                </a:solidFill>
                <a:latin typeface="inherit"/>
                <a:hlinkClick r:id="rId4"/>
              </a:rPr>
              <a:t>6</a:t>
            </a:r>
            <a:r>
              <a:rPr lang="en-US" sz="2400" dirty="0">
                <a:solidFill>
                  <a:srgbClr val="000000"/>
                </a:solidFill>
                <a:latin typeface="Minion W08 Regular_1167271"/>
              </a:rPr>
              <a:t>. The airfoil chord length is c. The left field is a semicircle with a radius of 12.5*c , and the right part is a rectangle with a height 20*c of  and a width of 25*c. When Mach Number (Ma) is less than 0.3, the air is considered as incompressible flow. Therefore, the inlet and outlet were set to “velocity inlet” and “pressure outlet,” respectively. The meshes generated were C-type meshes, as shown in Figure </a:t>
            </a:r>
            <a:r>
              <a:rPr lang="en-US" sz="2400" dirty="0">
                <a:solidFill>
                  <a:srgbClr val="418B34"/>
                </a:solidFill>
                <a:latin typeface="inherit"/>
                <a:hlinkClick r:id="rId5"/>
              </a:rPr>
              <a:t>7(a)</a:t>
            </a:r>
            <a:r>
              <a:rPr lang="en-US" sz="2400" dirty="0">
                <a:solidFill>
                  <a:srgbClr val="000000"/>
                </a:solidFill>
                <a:latin typeface="Minion W08 Regular_1167271"/>
              </a:rPr>
              <a:t>. The local mesh refinement was implemented at the leading edge and trailing edge of the airfoil, as shown in Figure </a:t>
            </a:r>
            <a:r>
              <a:rPr lang="en-US" sz="2400" dirty="0">
                <a:solidFill>
                  <a:srgbClr val="418B34"/>
                </a:solidFill>
                <a:latin typeface="inherit"/>
                <a:hlinkClick r:id="rId6"/>
              </a:rPr>
              <a:t>7(b)</a:t>
            </a:r>
            <a:r>
              <a:rPr lang="en-US" sz="2400" dirty="0">
                <a:solidFill>
                  <a:srgbClr val="000000"/>
                </a:solidFill>
                <a:latin typeface="Minion W08 Regular_1167271"/>
              </a:rPr>
              <a:t>.</a:t>
            </a:r>
            <a:endParaRPr lang="en-US" sz="2400" b="0" i="0" dirty="0">
              <a:solidFill>
                <a:srgbClr val="000000"/>
              </a:solidFill>
              <a:effectLst/>
              <a:latin typeface="Minion W08 Regular_1167271"/>
            </a:endParaRPr>
          </a:p>
        </p:txBody>
      </p:sp>
    </p:spTree>
    <p:extLst>
      <p:ext uri="{BB962C8B-B14F-4D97-AF65-F5344CB8AC3E}">
        <p14:creationId xmlns:p14="http://schemas.microsoft.com/office/powerpoint/2010/main" val="607581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5526" y="911348"/>
            <a:ext cx="9144000" cy="2387600"/>
          </a:xfrm>
        </p:spPr>
        <p:txBody>
          <a:bodyPr/>
          <a:lstStyle/>
          <a:p>
            <a:r>
              <a:rPr lang="en-US" dirty="0"/>
              <a:t>Vertical Axis Wind Turbine Aerodynamic Analysis</a:t>
            </a:r>
          </a:p>
        </p:txBody>
      </p:sp>
    </p:spTree>
    <p:extLst>
      <p:ext uri="{BB962C8B-B14F-4D97-AF65-F5344CB8AC3E}">
        <p14:creationId xmlns:p14="http://schemas.microsoft.com/office/powerpoint/2010/main" val="39949814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122184"/>
            <a:ext cx="6178731" cy="65268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611" y="122185"/>
            <a:ext cx="5577840" cy="6356992"/>
          </a:xfrm>
          <a:prstGeom prst="rect">
            <a:avLst/>
          </a:prstGeom>
        </p:spPr>
      </p:pic>
    </p:spTree>
    <p:extLst>
      <p:ext uri="{BB962C8B-B14F-4D97-AF65-F5344CB8AC3E}">
        <p14:creationId xmlns:p14="http://schemas.microsoft.com/office/powerpoint/2010/main" val="1865910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Average wind speed in </a:t>
            </a:r>
            <a:r>
              <a:rPr lang="en-US" dirty="0" err="1"/>
              <a:t>egypt</a:t>
            </a:r>
            <a:endParaRPr lang="en-US" dirty="0"/>
          </a:p>
        </p:txBody>
      </p:sp>
      <p:sp>
        <p:nvSpPr>
          <p:cNvPr id="3" name="Content Placeholder 2"/>
          <p:cNvSpPr>
            <a:spLocks noGrp="1"/>
          </p:cNvSpPr>
          <p:nvPr>
            <p:ph idx="1"/>
          </p:nvPr>
        </p:nvSpPr>
        <p:spPr>
          <a:xfrm>
            <a:off x="195943" y="1358537"/>
            <a:ext cx="11717383" cy="5355772"/>
          </a:xfrm>
        </p:spPr>
        <p:txBody>
          <a:bodyPr/>
          <a:lstStyle/>
          <a:p>
            <a:r>
              <a:rPr lang="en-US" dirty="0"/>
              <a:t>This section discusses the wide-area hourly average wind vector (speed and direction) at </a:t>
            </a:r>
            <a:r>
              <a:rPr lang="en-US" i="1" dirty="0"/>
              <a:t>10 meters</a:t>
            </a:r>
            <a:r>
              <a:rPr lang="en-US" dirty="0"/>
              <a:t> above the ground</a:t>
            </a:r>
          </a:p>
          <a:p>
            <a:r>
              <a:rPr lang="en-US" dirty="0"/>
              <a:t>The </a:t>
            </a:r>
            <a:r>
              <a:rPr lang="en-US" i="1" dirty="0"/>
              <a:t>windier</a:t>
            </a:r>
            <a:r>
              <a:rPr lang="en-US" dirty="0"/>
              <a:t> part of the year lasts for </a:t>
            </a:r>
            <a:r>
              <a:rPr lang="en-US" i="1" dirty="0"/>
              <a:t>4.5 months</a:t>
            </a:r>
            <a:r>
              <a:rPr lang="en-US" dirty="0"/>
              <a:t>, from </a:t>
            </a:r>
            <a:r>
              <a:rPr lang="en-US" i="1" dirty="0"/>
              <a:t>March 7</a:t>
            </a:r>
            <a:r>
              <a:rPr lang="en-US" dirty="0"/>
              <a:t> to </a:t>
            </a:r>
            <a:r>
              <a:rPr lang="en-US" i="1" dirty="0"/>
              <a:t>July 25</a:t>
            </a:r>
            <a:r>
              <a:rPr lang="en-US" dirty="0"/>
              <a:t>, with average wind speeds of more than </a:t>
            </a:r>
            <a:r>
              <a:rPr lang="en-US" i="1" dirty="0"/>
              <a:t>9.0 miles per hour</a:t>
            </a:r>
            <a:r>
              <a:rPr lang="en-US" dirty="0"/>
              <a:t>. The </a:t>
            </a:r>
            <a:r>
              <a:rPr lang="en-US" i="1" dirty="0"/>
              <a:t>windiest</a:t>
            </a:r>
            <a:r>
              <a:rPr lang="en-US" dirty="0"/>
              <a:t> day of the year is </a:t>
            </a:r>
            <a:r>
              <a:rPr lang="en-US" i="1" dirty="0"/>
              <a:t>June 10</a:t>
            </a:r>
            <a:r>
              <a:rPr lang="en-US" dirty="0"/>
              <a:t>, with an average hourly wind speed of </a:t>
            </a:r>
            <a:r>
              <a:rPr lang="en-US" i="1" dirty="0"/>
              <a:t>10.1 miles per hour</a:t>
            </a:r>
            <a:r>
              <a:rPr lang="en-US" dirty="0"/>
              <a:t>.</a:t>
            </a:r>
          </a:p>
          <a:p>
            <a:r>
              <a:rPr lang="en-US" dirty="0"/>
              <a:t>The </a:t>
            </a:r>
            <a:r>
              <a:rPr lang="en-US" i="1" dirty="0"/>
              <a:t>calmer</a:t>
            </a:r>
            <a:r>
              <a:rPr lang="en-US" dirty="0"/>
              <a:t> time of year lasts for </a:t>
            </a:r>
            <a:r>
              <a:rPr lang="en-US" i="1" dirty="0"/>
              <a:t>7.5 months</a:t>
            </a:r>
            <a:r>
              <a:rPr lang="en-US" dirty="0"/>
              <a:t>, from </a:t>
            </a:r>
            <a:r>
              <a:rPr lang="en-US" i="1" dirty="0"/>
              <a:t>July 25</a:t>
            </a:r>
            <a:r>
              <a:rPr lang="en-US" dirty="0"/>
              <a:t> to </a:t>
            </a:r>
            <a:r>
              <a:rPr lang="en-US" i="1" dirty="0"/>
              <a:t>March 7</a:t>
            </a:r>
            <a:r>
              <a:rPr lang="en-US" dirty="0"/>
              <a:t>. The </a:t>
            </a:r>
            <a:r>
              <a:rPr lang="en-US" i="1" dirty="0"/>
              <a:t>calmest</a:t>
            </a:r>
            <a:r>
              <a:rPr lang="en-US" dirty="0"/>
              <a:t> day of the year is </a:t>
            </a:r>
            <a:r>
              <a:rPr lang="en-US" i="1" dirty="0"/>
              <a:t>January 5</a:t>
            </a:r>
            <a:r>
              <a:rPr lang="en-US" dirty="0"/>
              <a:t>, with an average hourly wind speed of </a:t>
            </a:r>
            <a:r>
              <a:rPr lang="en-US" i="1" dirty="0"/>
              <a:t>7.9 miles per hour</a:t>
            </a:r>
            <a:r>
              <a:rPr lang="en-US" dirty="0"/>
              <a:t>.</a:t>
            </a:r>
          </a:p>
          <a:p>
            <a:endParaRPr lang="en-US" dirty="0"/>
          </a:p>
        </p:txBody>
      </p:sp>
    </p:spTree>
    <p:extLst>
      <p:ext uri="{BB962C8B-B14F-4D97-AF65-F5344CB8AC3E}">
        <p14:creationId xmlns:p14="http://schemas.microsoft.com/office/powerpoint/2010/main" val="432237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71" y="261258"/>
            <a:ext cx="11430000" cy="6361612"/>
          </a:xfrm>
          <a:prstGeom prst="rect">
            <a:avLst/>
          </a:prstGeom>
        </p:spPr>
      </p:pic>
    </p:spTree>
    <p:extLst>
      <p:ext uri="{BB962C8B-B14F-4D97-AF65-F5344CB8AC3E}">
        <p14:creationId xmlns:p14="http://schemas.microsoft.com/office/powerpoint/2010/main" val="3824452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96020"/>
            <a:ext cx="11926389" cy="1569660"/>
          </a:xfrm>
          <a:prstGeom prst="rect">
            <a:avLst/>
          </a:prstGeom>
        </p:spPr>
        <p:txBody>
          <a:bodyPr wrap="square">
            <a:spAutoFit/>
          </a:bodyPr>
          <a:lstStyle/>
          <a:p>
            <a:r>
              <a:rPr lang="en-US" sz="2400" dirty="0">
                <a:solidFill>
                  <a:srgbClr val="505050"/>
                </a:solidFill>
                <a:latin typeface="Open Sans"/>
              </a:rPr>
              <a:t>The wind is most often from the </a:t>
            </a:r>
            <a:r>
              <a:rPr lang="en-US" sz="2400" i="1" dirty="0">
                <a:solidFill>
                  <a:srgbClr val="000000"/>
                </a:solidFill>
                <a:latin typeface="Open Sans"/>
              </a:rPr>
              <a:t>north</a:t>
            </a:r>
            <a:r>
              <a:rPr lang="en-US" sz="2400" dirty="0">
                <a:solidFill>
                  <a:srgbClr val="505050"/>
                </a:solidFill>
                <a:latin typeface="Open Sans"/>
              </a:rPr>
              <a:t> for </a:t>
            </a:r>
            <a:r>
              <a:rPr lang="en-US" sz="2400" i="1" dirty="0">
                <a:solidFill>
                  <a:srgbClr val="000000"/>
                </a:solidFill>
                <a:latin typeface="Open Sans"/>
              </a:rPr>
              <a:t>9.8 months</a:t>
            </a:r>
            <a:r>
              <a:rPr lang="en-US" sz="2400" dirty="0">
                <a:solidFill>
                  <a:srgbClr val="505050"/>
                </a:solidFill>
                <a:latin typeface="Open Sans"/>
              </a:rPr>
              <a:t>, from </a:t>
            </a:r>
            <a:r>
              <a:rPr lang="en-US" sz="2400" i="1" dirty="0">
                <a:solidFill>
                  <a:srgbClr val="000000"/>
                </a:solidFill>
                <a:latin typeface="Open Sans"/>
              </a:rPr>
              <a:t>February 23</a:t>
            </a:r>
            <a:r>
              <a:rPr lang="en-US" sz="2400" dirty="0">
                <a:solidFill>
                  <a:srgbClr val="505050"/>
                </a:solidFill>
                <a:latin typeface="Open Sans"/>
              </a:rPr>
              <a:t> to </a:t>
            </a:r>
            <a:r>
              <a:rPr lang="en-US" sz="2400" i="1" dirty="0">
                <a:solidFill>
                  <a:srgbClr val="000000"/>
                </a:solidFill>
                <a:latin typeface="Open Sans"/>
              </a:rPr>
              <a:t>December 18</a:t>
            </a:r>
            <a:r>
              <a:rPr lang="en-US" sz="2400" dirty="0">
                <a:solidFill>
                  <a:srgbClr val="505050"/>
                </a:solidFill>
                <a:latin typeface="Open Sans"/>
              </a:rPr>
              <a:t>, with a peak percentage of </a:t>
            </a:r>
            <a:r>
              <a:rPr lang="en-US" sz="2400" i="1" dirty="0">
                <a:solidFill>
                  <a:srgbClr val="000000"/>
                </a:solidFill>
                <a:latin typeface="Open Sans"/>
              </a:rPr>
              <a:t>86%</a:t>
            </a:r>
            <a:r>
              <a:rPr lang="en-US" sz="2400" dirty="0">
                <a:solidFill>
                  <a:srgbClr val="505050"/>
                </a:solidFill>
                <a:latin typeface="Open Sans"/>
              </a:rPr>
              <a:t> on </a:t>
            </a:r>
            <a:r>
              <a:rPr lang="en-US" sz="2400" i="1" dirty="0">
                <a:solidFill>
                  <a:srgbClr val="000000"/>
                </a:solidFill>
                <a:latin typeface="Open Sans"/>
              </a:rPr>
              <a:t>August 28</a:t>
            </a:r>
            <a:r>
              <a:rPr lang="en-US" sz="2400" dirty="0">
                <a:solidFill>
                  <a:srgbClr val="505050"/>
                </a:solidFill>
                <a:latin typeface="Open Sans"/>
              </a:rPr>
              <a:t>. The wind is most often from the </a:t>
            </a:r>
            <a:r>
              <a:rPr lang="en-US" sz="2400" i="1" dirty="0">
                <a:solidFill>
                  <a:srgbClr val="000000"/>
                </a:solidFill>
                <a:latin typeface="Open Sans"/>
              </a:rPr>
              <a:t>west</a:t>
            </a:r>
            <a:r>
              <a:rPr lang="en-US" sz="2400" dirty="0">
                <a:solidFill>
                  <a:srgbClr val="505050"/>
                </a:solidFill>
                <a:latin typeface="Open Sans"/>
              </a:rPr>
              <a:t> for </a:t>
            </a:r>
            <a:r>
              <a:rPr lang="en-US" sz="2400" i="1" dirty="0">
                <a:solidFill>
                  <a:srgbClr val="000000"/>
                </a:solidFill>
                <a:latin typeface="Open Sans"/>
              </a:rPr>
              <a:t>2.2 months</a:t>
            </a:r>
            <a:r>
              <a:rPr lang="en-US" sz="2400" dirty="0">
                <a:solidFill>
                  <a:srgbClr val="505050"/>
                </a:solidFill>
                <a:latin typeface="Open Sans"/>
              </a:rPr>
              <a:t>, from </a:t>
            </a:r>
            <a:r>
              <a:rPr lang="en-US" sz="2400" i="1" dirty="0">
                <a:solidFill>
                  <a:srgbClr val="000000"/>
                </a:solidFill>
                <a:latin typeface="Open Sans"/>
              </a:rPr>
              <a:t>December 18</a:t>
            </a:r>
            <a:r>
              <a:rPr lang="en-US" sz="2400" dirty="0">
                <a:solidFill>
                  <a:srgbClr val="505050"/>
                </a:solidFill>
                <a:latin typeface="Open Sans"/>
              </a:rPr>
              <a:t> to </a:t>
            </a:r>
            <a:r>
              <a:rPr lang="en-US" sz="2400" i="1" dirty="0">
                <a:solidFill>
                  <a:srgbClr val="000000"/>
                </a:solidFill>
                <a:latin typeface="Open Sans"/>
              </a:rPr>
              <a:t>February 23</a:t>
            </a:r>
            <a:r>
              <a:rPr lang="en-US" sz="2400" dirty="0">
                <a:solidFill>
                  <a:srgbClr val="505050"/>
                </a:solidFill>
                <a:latin typeface="Open Sans"/>
              </a:rPr>
              <a:t>, with a peak percentage of </a:t>
            </a:r>
            <a:r>
              <a:rPr lang="en-US" sz="2400" i="1" dirty="0">
                <a:solidFill>
                  <a:srgbClr val="000000"/>
                </a:solidFill>
                <a:latin typeface="Open Sans"/>
              </a:rPr>
              <a:t>35%</a:t>
            </a:r>
            <a:r>
              <a:rPr lang="en-US" sz="2400" dirty="0">
                <a:solidFill>
                  <a:srgbClr val="505050"/>
                </a:solidFill>
                <a:latin typeface="Open Sans"/>
              </a:rPr>
              <a:t> on </a:t>
            </a:r>
            <a:r>
              <a:rPr lang="en-US" sz="2400" i="1" dirty="0">
                <a:solidFill>
                  <a:srgbClr val="000000"/>
                </a:solidFill>
                <a:latin typeface="Open Sans"/>
              </a:rPr>
              <a:t>January 1</a:t>
            </a:r>
            <a:r>
              <a:rPr lang="en-US" sz="2400" dirty="0">
                <a:solidFill>
                  <a:srgbClr val="505050"/>
                </a:solidFill>
                <a:latin typeface="Open Sans"/>
              </a:rPr>
              <a:t>.</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94" y="1665680"/>
            <a:ext cx="11678194" cy="4630617"/>
          </a:xfrm>
          <a:prstGeom prst="rect">
            <a:avLst/>
          </a:prstGeom>
        </p:spPr>
      </p:pic>
    </p:spTree>
    <p:extLst>
      <p:ext uri="{BB962C8B-B14F-4D97-AF65-F5344CB8AC3E}">
        <p14:creationId xmlns:p14="http://schemas.microsoft.com/office/powerpoint/2010/main" val="1288189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8194" y="143691"/>
            <a:ext cx="11782697" cy="6531429"/>
          </a:xfrm>
          <a:prstGeom prst="rect">
            <a:avLst/>
          </a:prstGeom>
        </p:spPr>
      </p:pic>
    </p:spTree>
    <p:extLst>
      <p:ext uri="{BB962C8B-B14F-4D97-AF65-F5344CB8AC3E}">
        <p14:creationId xmlns:p14="http://schemas.microsoft.com/office/powerpoint/2010/main" val="3160399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Selection of blades material</a:t>
            </a:r>
          </a:p>
        </p:txBody>
      </p:sp>
      <p:sp>
        <p:nvSpPr>
          <p:cNvPr id="3" name="Content Placeholder 2"/>
          <p:cNvSpPr>
            <a:spLocks noGrp="1"/>
          </p:cNvSpPr>
          <p:nvPr>
            <p:ph idx="1"/>
          </p:nvPr>
        </p:nvSpPr>
        <p:spPr>
          <a:xfrm>
            <a:off x="117565" y="1280160"/>
            <a:ext cx="11874137" cy="5473337"/>
          </a:xfrm>
        </p:spPr>
        <p:txBody>
          <a:bodyPr/>
          <a:lstStyle/>
          <a:p>
            <a:r>
              <a:rPr lang="en-US" dirty="0"/>
              <a:t>A material is that out of which anything is or may be made. Much number of factors are affecting for the</a:t>
            </a:r>
          </a:p>
          <a:p>
            <a:r>
              <a:rPr lang="en-US" dirty="0"/>
              <a:t>material selection. They are properties of materials, performance requirements, material’s reliability, safety,</a:t>
            </a:r>
          </a:p>
          <a:p>
            <a:r>
              <a:rPr lang="en-US" dirty="0"/>
              <a:t>Physical attributes environmental conditions, availability, disposability and recyclability, and finally</a:t>
            </a:r>
          </a:p>
          <a:p>
            <a:r>
              <a:rPr lang="en-US" dirty="0"/>
              <a:t>economic factors. In these properties,</a:t>
            </a:r>
          </a:p>
          <a:p>
            <a:r>
              <a:rPr lang="en-US" dirty="0"/>
              <a:t>1) One of the most important factors affecting selection of materials for engineering design is the properties of the materials. The important properties of the materials are mechanical, </a:t>
            </a:r>
            <a:r>
              <a:rPr lang="en-US" dirty="0" err="1"/>
              <a:t>thermal,chemical</a:t>
            </a:r>
            <a:r>
              <a:rPr lang="en-US" dirty="0"/>
              <a:t> properties..,</a:t>
            </a:r>
            <a:r>
              <a:rPr lang="en-US" dirty="0" err="1"/>
              <a:t>etc</a:t>
            </a:r>
            <a:r>
              <a:rPr lang="en-US" dirty="0"/>
              <a:t>.</a:t>
            </a:r>
          </a:p>
        </p:txBody>
      </p:sp>
    </p:spTree>
    <p:extLst>
      <p:ext uri="{BB962C8B-B14F-4D97-AF65-F5344CB8AC3E}">
        <p14:creationId xmlns:p14="http://schemas.microsoft.com/office/powerpoint/2010/main" val="438552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817" y="197346"/>
            <a:ext cx="11730446" cy="6463308"/>
          </a:xfrm>
          <a:prstGeom prst="rect">
            <a:avLst/>
          </a:prstGeom>
        </p:spPr>
        <p:txBody>
          <a:bodyPr wrap="square">
            <a:spAutoFit/>
          </a:bodyPr>
          <a:lstStyle/>
          <a:p>
            <a:r>
              <a:rPr lang="en-US" dirty="0">
                <a:latin typeface="TimesNewRomanPSMT"/>
              </a:rPr>
              <a:t>2) The material of which a part is composed must be capable of performing a part’s function (always</a:t>
            </a:r>
          </a:p>
          <a:p>
            <a:r>
              <a:rPr lang="en-US" dirty="0">
                <a:latin typeface="TimesNewRomanPSMT"/>
              </a:rPr>
              <a:t>it must be possible or not) with out failure.</a:t>
            </a:r>
          </a:p>
          <a:p>
            <a:r>
              <a:rPr lang="en-US" dirty="0">
                <a:latin typeface="TimesNewRomanPSMT"/>
              </a:rPr>
              <a:t>3) A material in a given application must also be reliable.</a:t>
            </a:r>
          </a:p>
          <a:p>
            <a:r>
              <a:rPr lang="en-US" dirty="0">
                <a:latin typeface="TimesNewRomanPSMT"/>
              </a:rPr>
              <a:t>4) A material must safely perform its function.</a:t>
            </a:r>
          </a:p>
          <a:p>
            <a:r>
              <a:rPr lang="en-US" dirty="0">
                <a:latin typeface="TimesNewRomanPSMT"/>
              </a:rPr>
              <a:t>5) Physical attributes such as configuration, size, weight, and appearance sometimes also serve</a:t>
            </a:r>
          </a:p>
          <a:p>
            <a:r>
              <a:rPr lang="en-US" dirty="0">
                <a:latin typeface="TimesNewRomanPSMT"/>
              </a:rPr>
              <a:t>functional requirements can be used.</a:t>
            </a:r>
          </a:p>
          <a:p>
            <a:r>
              <a:rPr lang="en-US" dirty="0">
                <a:latin typeface="TimesNewRomanPSMT"/>
              </a:rPr>
              <a:t>6) The environment in which a product operates strongly influences service performance.</a:t>
            </a:r>
          </a:p>
          <a:p>
            <a:r>
              <a:rPr lang="en-US" dirty="0">
                <a:latin typeface="TimesNewRomanPSMT"/>
              </a:rPr>
              <a:t>7) A material must be readily available, and available in large enough quantity, for the intended</a:t>
            </a:r>
          </a:p>
          <a:p>
            <a:r>
              <a:rPr lang="en-US" dirty="0">
                <a:latin typeface="TimesNewRomanPSMT"/>
              </a:rPr>
              <a:t>application.</a:t>
            </a:r>
          </a:p>
          <a:p>
            <a:r>
              <a:rPr lang="en-US" dirty="0">
                <a:latin typeface="TimesNewRomanPSMT"/>
              </a:rPr>
              <a:t>8) The cost of the materials and the cost of processing the materials into the product or part. The</a:t>
            </a:r>
          </a:p>
          <a:p>
            <a:r>
              <a:rPr lang="en-US" dirty="0">
                <a:latin typeface="TimesNewRomanPSMT"/>
              </a:rPr>
              <a:t>development and manufacture of satisfactory products at minimum cost is to make a sound,</a:t>
            </a:r>
          </a:p>
          <a:p>
            <a:r>
              <a:rPr lang="en-US" dirty="0">
                <a:latin typeface="TimesNewRomanPSMT"/>
              </a:rPr>
              <a:t>economic choice of materials.</a:t>
            </a:r>
          </a:p>
          <a:p>
            <a:r>
              <a:rPr lang="en-US" dirty="0">
                <a:latin typeface="TimesNewRomanPSMT"/>
              </a:rPr>
              <a:t>The material selection process involves the following major operations:</a:t>
            </a:r>
          </a:p>
          <a:p>
            <a:r>
              <a:rPr lang="en-US" dirty="0">
                <a:latin typeface="Symbol" panose="05050102010706020507" pitchFamily="18" charset="2"/>
              </a:rPr>
              <a:t>• </a:t>
            </a:r>
            <a:r>
              <a:rPr lang="en-US" dirty="0">
                <a:latin typeface="TimesNewRomanPSMT"/>
              </a:rPr>
              <a:t>Analysis of the materials application problem.</a:t>
            </a:r>
          </a:p>
          <a:p>
            <a:pPr marL="342900" indent="-342900">
              <a:buFont typeface="Symbol" panose="05050102010706020507" pitchFamily="18" charset="2"/>
              <a:buChar char="•"/>
            </a:pPr>
            <a:r>
              <a:rPr lang="en-US" dirty="0">
                <a:latin typeface="TimesNewRomanPSMT"/>
              </a:rPr>
              <a:t>Translation of the materials application requirements to materials property values.</a:t>
            </a:r>
            <a:endParaRPr lang="en-US" dirty="0"/>
          </a:p>
          <a:p>
            <a:r>
              <a:rPr lang="en-US" dirty="0"/>
              <a:t>• Selection of candidate materials.</a:t>
            </a:r>
          </a:p>
          <a:p>
            <a:r>
              <a:rPr lang="en-US" dirty="0"/>
              <a:t>• Evaluation of the candidate materials.</a:t>
            </a:r>
          </a:p>
          <a:p>
            <a:r>
              <a:rPr lang="en-US" dirty="0"/>
              <a:t>And in any material selection, the following requirements are focused. They are</a:t>
            </a:r>
          </a:p>
          <a:p>
            <a:r>
              <a:rPr lang="en-US" dirty="0"/>
              <a:t>1) High material stiffness is needed to maintain optimal shape of performance.</a:t>
            </a:r>
          </a:p>
          <a:p>
            <a:r>
              <a:rPr lang="en-US" dirty="0"/>
              <a:t>2) Low density is needed to reduce gravity forces,</a:t>
            </a:r>
          </a:p>
          <a:p>
            <a:r>
              <a:rPr lang="en-US" dirty="0"/>
              <a:t>3) Long-fatigue life is needed to reduce material degradation.</a:t>
            </a:r>
          </a:p>
          <a:p>
            <a:r>
              <a:rPr lang="en-US" dirty="0"/>
              <a:t>The optimal design of the rotor blades is today a complex and multifaceted task and requires optimization</a:t>
            </a:r>
          </a:p>
          <a:p>
            <a:r>
              <a:rPr lang="en-US" dirty="0"/>
              <a:t>of properties, performance, and economy.</a:t>
            </a:r>
          </a:p>
        </p:txBody>
      </p:sp>
    </p:spTree>
    <p:extLst>
      <p:ext uri="{BB962C8B-B14F-4D97-AF65-F5344CB8AC3E}">
        <p14:creationId xmlns:p14="http://schemas.microsoft.com/office/powerpoint/2010/main" val="1028082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856" y="127338"/>
            <a:ext cx="11987349" cy="5324535"/>
          </a:xfrm>
          <a:prstGeom prst="rect">
            <a:avLst/>
          </a:prstGeom>
        </p:spPr>
        <p:txBody>
          <a:bodyPr wrap="square">
            <a:spAutoFit/>
          </a:bodyPr>
          <a:lstStyle/>
          <a:p>
            <a:r>
              <a:rPr lang="en-US" sz="2000" dirty="0">
                <a:latin typeface="TimesNewRomanPSMT"/>
              </a:rPr>
              <a:t>Wind energy is captured by the rotation of the wind turbine's rotor blades. Rotor blades have</a:t>
            </a:r>
          </a:p>
          <a:p>
            <a:r>
              <a:rPr lang="en-US" sz="2000" dirty="0">
                <a:latin typeface="TimesNewRomanPSMT"/>
              </a:rPr>
              <a:t>historically been made of wood, but because of its sensitivity to moisture and processing costs modern</a:t>
            </a:r>
          </a:p>
          <a:p>
            <a:r>
              <a:rPr lang="en-US" sz="2000" dirty="0">
                <a:latin typeface="TimesNewRomanPSMT"/>
              </a:rPr>
              <a:t>materials such as glass fiber reinforced plastic (GFRP), carbon fiber reinforced plastic (CFRP), steel and</a:t>
            </a:r>
          </a:p>
          <a:p>
            <a:r>
              <a:rPr lang="en-US" sz="2000" dirty="0">
                <a:latin typeface="TimesNewRomanPSMT"/>
              </a:rPr>
              <a:t>aluminum are replacing the traditional wooden units.</a:t>
            </a:r>
          </a:p>
          <a:p>
            <a:endParaRPr lang="en-US" sz="2000" dirty="0">
              <a:latin typeface="TimesNewRomanPSMT"/>
            </a:endParaRPr>
          </a:p>
          <a:p>
            <a:r>
              <a:rPr lang="en-US" sz="2000" dirty="0"/>
              <a:t>Steel is an alloy of iron and carbon. Older style wind turbines were designed with heavier steel blades or</a:t>
            </a:r>
          </a:p>
          <a:p>
            <a:r>
              <a:rPr lang="en-US" sz="2000" dirty="0"/>
              <a:t>nickel alloy steels which have higher inertia, and rotated at speeds governed by the AC frequency of the</a:t>
            </a:r>
          </a:p>
          <a:p>
            <a:r>
              <a:rPr lang="en-US" sz="2000" dirty="0"/>
              <a:t>power lines. The high inertia buffered the changes in rotation speed and thus made power output more</a:t>
            </a:r>
          </a:p>
          <a:p>
            <a:r>
              <a:rPr lang="en-US" sz="2000" dirty="0"/>
              <a:t>stable. The purpose of nickel alloy is lessens distortion in quenching and lowers the critical temperatures of</a:t>
            </a:r>
          </a:p>
          <a:p>
            <a:r>
              <a:rPr lang="en-US" sz="2000" dirty="0"/>
              <a:t>steel and widens the range of successful heat treatment. Nickel alloy possesses good corrosion and</a:t>
            </a:r>
          </a:p>
          <a:p>
            <a:r>
              <a:rPr lang="en-US" sz="2000" dirty="0"/>
              <a:t>oxidation resistance. Alloy steel was once thought to be an optimum choice for blade fabrication, but was</a:t>
            </a:r>
          </a:p>
          <a:p>
            <a:r>
              <a:rPr lang="en-US" sz="2000" dirty="0"/>
              <a:t>soon abandoned because of its high weight and low fatigue level.</a:t>
            </a:r>
          </a:p>
          <a:p>
            <a:endParaRPr lang="en-US" sz="2000" dirty="0"/>
          </a:p>
          <a:p>
            <a:r>
              <a:rPr lang="en-US" sz="2000" dirty="0" err="1"/>
              <a:t>Aluminium</a:t>
            </a:r>
            <a:r>
              <a:rPr lang="en-US" sz="2000" dirty="0"/>
              <a:t> is a silvery white metal with a density about a third that of steel. Aluminum was only</a:t>
            </a:r>
          </a:p>
          <a:p>
            <a:r>
              <a:rPr lang="en-US" sz="2000" dirty="0"/>
              <a:t>implemented in testing situations because it was found to have a lower fatigue level than steel. </a:t>
            </a:r>
            <a:r>
              <a:rPr lang="en-US" sz="2000" dirty="0" err="1"/>
              <a:t>Aluminium</a:t>
            </a:r>
            <a:endParaRPr lang="en-US" sz="2000" dirty="0"/>
          </a:p>
          <a:p>
            <a:r>
              <a:rPr lang="en-US" sz="2000" dirty="0"/>
              <a:t>is ductile and good heat conductor. </a:t>
            </a:r>
            <a:r>
              <a:rPr lang="en-US" sz="2000" dirty="0" err="1"/>
              <a:t>Aluminium</a:t>
            </a:r>
            <a:r>
              <a:rPr lang="en-US" sz="2000" dirty="0"/>
              <a:t> is a low price metal but it has good reliability and has a low</a:t>
            </a:r>
          </a:p>
          <a:p>
            <a:r>
              <a:rPr lang="en-US" sz="2000" dirty="0"/>
              <a:t>tensile strength. Aluminum is lightweight, but weaker and less stiff than steel.</a:t>
            </a:r>
          </a:p>
        </p:txBody>
      </p:sp>
    </p:spTree>
    <p:extLst>
      <p:ext uri="{BB962C8B-B14F-4D97-AF65-F5344CB8AC3E}">
        <p14:creationId xmlns:p14="http://schemas.microsoft.com/office/powerpoint/2010/main" val="35056678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673" y="171552"/>
            <a:ext cx="11647715" cy="5693866"/>
          </a:xfrm>
          <a:prstGeom prst="rect">
            <a:avLst/>
          </a:prstGeom>
        </p:spPr>
        <p:txBody>
          <a:bodyPr wrap="square">
            <a:spAutoFit/>
          </a:bodyPr>
          <a:lstStyle/>
          <a:p>
            <a:r>
              <a:rPr lang="en-US" dirty="0">
                <a:latin typeface="TimesNewRomanPSMT"/>
              </a:rPr>
              <a:t>The fibers and the matrix materials like polyesters, vinyl esters, epoxies etc., are combined into the</a:t>
            </a:r>
          </a:p>
          <a:p>
            <a:r>
              <a:rPr lang="en-US" dirty="0">
                <a:latin typeface="TimesNewRomanPSMT"/>
              </a:rPr>
              <a:t>composites. These composites have good properties like mechanical, thermal and chemical properties.</a:t>
            </a:r>
          </a:p>
          <a:p>
            <a:r>
              <a:rPr lang="en-US" dirty="0">
                <a:latin typeface="TimesNewRomanPSMT"/>
              </a:rPr>
              <a:t>Firstly, the glass fibers are amorphous with isotropic properties. Most glass-reinforced products are made</a:t>
            </a:r>
          </a:p>
          <a:p>
            <a:r>
              <a:rPr lang="en-US" dirty="0">
                <a:latin typeface="TimesNewRomanPSMT"/>
              </a:rPr>
              <a:t>with E-glass (electrical glass), which has good electrical and mechanical properties and high heat</a:t>
            </a:r>
          </a:p>
          <a:p>
            <a:r>
              <a:rPr lang="en-US" dirty="0">
                <a:latin typeface="TimesNewRomanPSMT"/>
              </a:rPr>
              <a:t>resistance. E-glass is available as chopped fiber, milled fiber, continuous roving, woven roving, woven</a:t>
            </a:r>
          </a:p>
          <a:p>
            <a:r>
              <a:rPr lang="en-US" dirty="0">
                <a:latin typeface="TimesNewRomanPSMT"/>
              </a:rPr>
              <a:t>fabric, and reinforcing mat. Glass fibers for composites have good properties like moderate stiffness, high</a:t>
            </a:r>
          </a:p>
          <a:p>
            <a:r>
              <a:rPr lang="en-US" dirty="0">
                <a:latin typeface="TimesNewRomanPSMT"/>
              </a:rPr>
              <a:t>strength, and moderate density.</a:t>
            </a:r>
          </a:p>
          <a:p>
            <a:endParaRPr lang="en-US" dirty="0">
              <a:latin typeface="TimesNewRomanPSMT"/>
            </a:endParaRPr>
          </a:p>
          <a:p>
            <a:r>
              <a:rPr lang="en-US" sz="2000" dirty="0"/>
              <a:t>Carbon fibers are composed of nearly pure carbon, which forms a crystallographic lattice with a hexagonal</a:t>
            </a:r>
          </a:p>
          <a:p>
            <a:r>
              <a:rPr lang="en-US" sz="2000" dirty="0"/>
              <a:t>shape called graphite. In recent years carbon fibers have become of increasing interest because of the</a:t>
            </a:r>
          </a:p>
          <a:p>
            <a:r>
              <a:rPr lang="en-US" sz="2000" dirty="0"/>
              <a:t>requirements presented by the ever-larger rotor blades and the decreasing price of carbon fibers. Carbon</a:t>
            </a:r>
          </a:p>
          <a:p>
            <a:r>
              <a:rPr lang="en-US" sz="2000" dirty="0"/>
              <a:t>fibers for composites have an excellent combination of very high stiffness, high strength, light weight and</a:t>
            </a:r>
          </a:p>
          <a:p>
            <a:r>
              <a:rPr lang="en-US" sz="2000" dirty="0"/>
              <a:t>low density.</a:t>
            </a:r>
          </a:p>
          <a:p>
            <a:endParaRPr lang="en-US" sz="2000" dirty="0"/>
          </a:p>
          <a:p>
            <a:r>
              <a:rPr lang="en-US" sz="2000" dirty="0"/>
              <a:t>Aramid fibers (aromatic polyamides) are characterized by excellent environmental and thermal stability,</a:t>
            </a:r>
          </a:p>
          <a:p>
            <a:r>
              <a:rPr lang="en-US" sz="2000" dirty="0"/>
              <a:t>static and dynamic fatigue resistance, and impact resistance. These fibers have the highest specific tensile</a:t>
            </a:r>
          </a:p>
          <a:p>
            <a:r>
              <a:rPr lang="en-US" sz="2000" dirty="0"/>
              <a:t>strength (strength/density ratio) of any commercially available continuous-filament yarn. Aramid-reinforced thermoplastic composites have excellent wear resistance. Aramid fibers have low or very low</a:t>
            </a:r>
          </a:p>
          <a:p>
            <a:r>
              <a:rPr lang="en-US" sz="2000" dirty="0"/>
              <a:t>densities.</a:t>
            </a:r>
          </a:p>
        </p:txBody>
      </p:sp>
    </p:spTree>
    <p:extLst>
      <p:ext uri="{BB962C8B-B14F-4D97-AF65-F5344CB8AC3E}">
        <p14:creationId xmlns:p14="http://schemas.microsoft.com/office/powerpoint/2010/main" val="3045328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Making decision </a:t>
            </a:r>
          </a:p>
        </p:txBody>
      </p:sp>
      <p:pic>
        <p:nvPicPr>
          <p:cNvPr id="4" name="Content Placeholder 3"/>
          <p:cNvPicPr>
            <a:picLocks noGrp="1" noChangeAspect="1"/>
          </p:cNvPicPr>
          <p:nvPr>
            <p:ph idx="1"/>
          </p:nvPr>
        </p:nvPicPr>
        <p:blipFill>
          <a:blip r:embed="rId2"/>
          <a:stretch>
            <a:fillRect/>
          </a:stretch>
        </p:blipFill>
        <p:spPr>
          <a:xfrm>
            <a:off x="1541417" y="1296035"/>
            <a:ext cx="9209314" cy="2766514"/>
          </a:xfrm>
          <a:prstGeom prst="rect">
            <a:avLst/>
          </a:prstGeom>
        </p:spPr>
      </p:pic>
    </p:spTree>
    <p:extLst>
      <p:ext uri="{BB962C8B-B14F-4D97-AF65-F5344CB8AC3E}">
        <p14:creationId xmlns:p14="http://schemas.microsoft.com/office/powerpoint/2010/main" val="2707260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wind turbine parameters considered in the design process are: </a:t>
            </a:r>
          </a:p>
        </p:txBody>
      </p:sp>
      <p:sp>
        <p:nvSpPr>
          <p:cNvPr id="3" name="Content Placeholder 2"/>
          <p:cNvSpPr>
            <a:spLocks noGrp="1"/>
          </p:cNvSpPr>
          <p:nvPr>
            <p:ph idx="1"/>
          </p:nvPr>
        </p:nvSpPr>
        <p:spPr/>
        <p:txBody>
          <a:bodyPr/>
          <a:lstStyle/>
          <a:p>
            <a:pPr marL="0" indent="0">
              <a:buNone/>
            </a:pPr>
            <a:r>
              <a:rPr lang="en-US" dirty="0"/>
              <a:t>• Swept area </a:t>
            </a:r>
          </a:p>
          <a:p>
            <a:pPr marL="0" indent="0">
              <a:buNone/>
            </a:pPr>
            <a:r>
              <a:rPr lang="en-US" dirty="0"/>
              <a:t>• Power and power coefficient </a:t>
            </a:r>
          </a:p>
          <a:p>
            <a:pPr marL="0" indent="0">
              <a:buNone/>
            </a:pPr>
            <a:r>
              <a:rPr lang="en-US" dirty="0"/>
              <a:t>• Tip speed ratio </a:t>
            </a:r>
          </a:p>
          <a:p>
            <a:pPr marL="0" indent="0">
              <a:buNone/>
            </a:pPr>
            <a:r>
              <a:rPr lang="en-US" dirty="0"/>
              <a:t>• Blade chord </a:t>
            </a:r>
          </a:p>
          <a:p>
            <a:pPr marL="0" indent="0">
              <a:buNone/>
            </a:pPr>
            <a:r>
              <a:rPr lang="en-US" dirty="0"/>
              <a:t>• Number of blades </a:t>
            </a:r>
          </a:p>
          <a:p>
            <a:pPr marL="0" indent="0">
              <a:buNone/>
            </a:pPr>
            <a:r>
              <a:rPr lang="en-US" dirty="0"/>
              <a:t>• Solidity </a:t>
            </a:r>
          </a:p>
          <a:p>
            <a:pPr marL="0" indent="0">
              <a:buNone/>
            </a:pPr>
            <a:r>
              <a:rPr lang="en-US" dirty="0"/>
              <a:t>• Initial angle of attack </a:t>
            </a:r>
          </a:p>
        </p:txBody>
      </p:sp>
    </p:spTree>
    <p:extLst>
      <p:ext uri="{BB962C8B-B14F-4D97-AF65-F5344CB8AC3E}">
        <p14:creationId xmlns:p14="http://schemas.microsoft.com/office/powerpoint/2010/main" val="718560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9006" y="168708"/>
            <a:ext cx="11834948" cy="5355312"/>
          </a:xfrm>
          <a:prstGeom prst="rect">
            <a:avLst/>
          </a:prstGeom>
        </p:spPr>
        <p:txBody>
          <a:bodyPr wrap="square">
            <a:spAutoFit/>
          </a:bodyPr>
          <a:lstStyle/>
          <a:p>
            <a:r>
              <a:rPr lang="en-US" dirty="0">
                <a:latin typeface="TimesNewRomanPSMT"/>
              </a:rPr>
              <a:t>MODM: Optimization of an alternative or alternatives on the bases of prioritized objectives</a:t>
            </a:r>
          </a:p>
          <a:p>
            <a:r>
              <a:rPr lang="en-US" dirty="0">
                <a:latin typeface="TimesNewRomanPSMT"/>
              </a:rPr>
              <a:t>MADM: Selection of an alternative from a set of alternatives based on prioritized attributes of the</a:t>
            </a:r>
          </a:p>
          <a:p>
            <a:r>
              <a:rPr lang="en-US" dirty="0">
                <a:latin typeface="TimesNewRomanPSMT"/>
              </a:rPr>
              <a:t>alternatives.</a:t>
            </a:r>
          </a:p>
          <a:p>
            <a:r>
              <a:rPr lang="en-US" dirty="0">
                <a:latin typeface="TimesNewRomanPSMT"/>
              </a:rPr>
              <a:t>MODM studies decision problems in which the decision space is continuous and design alternatives are</a:t>
            </a:r>
          </a:p>
          <a:p>
            <a:r>
              <a:rPr lang="en-US" dirty="0">
                <a:latin typeface="TimesNewRomanPSMT"/>
              </a:rPr>
              <a:t>defined implicitly by a mathematical programming structure (a typical example is mathematical</a:t>
            </a:r>
          </a:p>
          <a:p>
            <a:r>
              <a:rPr lang="en-US" dirty="0">
                <a:latin typeface="TimesNewRomanPSMT"/>
              </a:rPr>
              <a:t>programming problems with multiple objective functions). On the other hand, MADM concentrates on</a:t>
            </a:r>
          </a:p>
          <a:p>
            <a:r>
              <a:rPr lang="en-US" dirty="0">
                <a:latin typeface="TimesNewRomanPSMT"/>
              </a:rPr>
              <a:t>problems with discrete decision spaces and alternatives are defined explicitly by a finite list of attributes. In</a:t>
            </a:r>
          </a:p>
          <a:p>
            <a:r>
              <a:rPr lang="en-US" dirty="0">
                <a:latin typeface="TimesNewRomanPSMT"/>
              </a:rPr>
              <a:t>these problems the set of decision alternatives has been predetermined. Moreover, an attribute with a</a:t>
            </a:r>
          </a:p>
          <a:p>
            <a:r>
              <a:rPr lang="en-US" dirty="0">
                <a:latin typeface="TimesNewRomanPSMT"/>
              </a:rPr>
              <a:t>direction may be an objective. Different types of methods are developed based on MADM approach. They</a:t>
            </a:r>
          </a:p>
          <a:p>
            <a:r>
              <a:rPr lang="en-US" dirty="0">
                <a:latin typeface="TimesNewRomanPSMT"/>
              </a:rPr>
              <a:t>are Weighted Sum, Lexicographic, AHP, SMART, TOPSIS, ELECTRE, PROMETHEE, Goal</a:t>
            </a:r>
          </a:p>
          <a:p>
            <a:r>
              <a:rPr lang="en-US" dirty="0">
                <a:latin typeface="TimesNewRomanPSMT"/>
              </a:rPr>
              <a:t>Programming etc.</a:t>
            </a:r>
          </a:p>
          <a:p>
            <a:endParaRPr lang="en-US" dirty="0">
              <a:latin typeface="TimesNewRomanPSMT"/>
            </a:endParaRPr>
          </a:p>
          <a:p>
            <a:endParaRPr lang="en-US" dirty="0">
              <a:latin typeface="TimesNewRomanPSMT"/>
            </a:endParaRPr>
          </a:p>
          <a:p>
            <a:r>
              <a:rPr lang="en-US" b="1" dirty="0"/>
              <a:t>Technique for order preference by similarity to ideal solution (TOPSIS):</a:t>
            </a:r>
          </a:p>
          <a:p>
            <a:r>
              <a:rPr lang="en-US" b="1" dirty="0"/>
              <a:t>Material selection by using TOPSIS Method</a:t>
            </a:r>
          </a:p>
          <a:p>
            <a:r>
              <a:rPr lang="en-US" dirty="0"/>
              <a:t>Now, the material selection can be done by using the TOPSIS method. In the material selection we</a:t>
            </a:r>
          </a:p>
          <a:p>
            <a:r>
              <a:rPr lang="en-US" dirty="0"/>
              <a:t>discussed different properties of materials related to the wind turbine blades and the different steps</a:t>
            </a:r>
          </a:p>
          <a:p>
            <a:r>
              <a:rPr lang="en-US" dirty="0"/>
              <a:t>involved in the TOPSIS method are discussed above. Various properties of the different materials are</a:t>
            </a:r>
          </a:p>
          <a:p>
            <a:r>
              <a:rPr lang="en-US" dirty="0"/>
              <a:t>tabulated below.</a:t>
            </a:r>
          </a:p>
        </p:txBody>
      </p:sp>
    </p:spTree>
    <p:extLst>
      <p:ext uri="{BB962C8B-B14F-4D97-AF65-F5344CB8AC3E}">
        <p14:creationId xmlns:p14="http://schemas.microsoft.com/office/powerpoint/2010/main" val="10062395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771" y="234404"/>
            <a:ext cx="10411098" cy="3815082"/>
          </a:xfrm>
          <a:prstGeom prst="rect">
            <a:avLst/>
          </a:prstGeom>
        </p:spPr>
      </p:pic>
      <p:sp>
        <p:nvSpPr>
          <p:cNvPr id="3" name="Rectangle 2"/>
          <p:cNvSpPr/>
          <p:nvPr/>
        </p:nvSpPr>
        <p:spPr>
          <a:xfrm>
            <a:off x="239485" y="4049486"/>
            <a:ext cx="10955383" cy="2246769"/>
          </a:xfrm>
          <a:prstGeom prst="rect">
            <a:avLst/>
          </a:prstGeom>
        </p:spPr>
        <p:txBody>
          <a:bodyPr wrap="square">
            <a:spAutoFit/>
          </a:bodyPr>
          <a:lstStyle/>
          <a:p>
            <a:r>
              <a:rPr lang="en-US" sz="2800" dirty="0">
                <a:latin typeface="TimesNewRomanPSMT"/>
              </a:rPr>
              <a:t>Now, we can apply the TOPSIS method in step wise. The weights can give their importance and</a:t>
            </a:r>
          </a:p>
          <a:p>
            <a:r>
              <a:rPr lang="en-US" sz="2800" dirty="0">
                <a:latin typeface="TimesNewRomanPSMT"/>
              </a:rPr>
              <a:t>capabilities of material. i.e. ..W={1,2,3,4}</a:t>
            </a:r>
          </a:p>
          <a:p>
            <a:r>
              <a:rPr lang="en-US" sz="2800" dirty="0">
                <a:latin typeface="TimesNewRomanPSMT"/>
              </a:rPr>
              <a:t>So, formalize the normalized decision matrix R from the above matrix.</a:t>
            </a:r>
            <a:endParaRPr lang="en-US" sz="2800" dirty="0"/>
          </a:p>
        </p:txBody>
      </p:sp>
    </p:spTree>
    <p:extLst>
      <p:ext uri="{BB962C8B-B14F-4D97-AF65-F5344CB8AC3E}">
        <p14:creationId xmlns:p14="http://schemas.microsoft.com/office/powerpoint/2010/main" val="1508764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331" y="368649"/>
            <a:ext cx="10580915" cy="3720025"/>
          </a:xfrm>
          <a:prstGeom prst="rect">
            <a:avLst/>
          </a:prstGeom>
        </p:spPr>
      </p:pic>
      <p:sp>
        <p:nvSpPr>
          <p:cNvPr id="3" name="Rectangle 2"/>
          <p:cNvSpPr/>
          <p:nvPr/>
        </p:nvSpPr>
        <p:spPr>
          <a:xfrm>
            <a:off x="335023" y="4681248"/>
            <a:ext cx="9885848" cy="584775"/>
          </a:xfrm>
          <a:prstGeom prst="rect">
            <a:avLst/>
          </a:prstGeom>
        </p:spPr>
        <p:txBody>
          <a:bodyPr wrap="none">
            <a:spAutoFit/>
          </a:bodyPr>
          <a:lstStyle/>
          <a:p>
            <a:r>
              <a:rPr lang="en-US" sz="3200" dirty="0">
                <a:latin typeface="TimesNewRomanPSMT"/>
              </a:rPr>
              <a:t>After, formalize the weighted normalized matrix (V) is:</a:t>
            </a:r>
            <a:endParaRPr lang="en-US" sz="3200" dirty="0"/>
          </a:p>
        </p:txBody>
      </p:sp>
    </p:spTree>
    <p:extLst>
      <p:ext uri="{BB962C8B-B14F-4D97-AF65-F5344CB8AC3E}">
        <p14:creationId xmlns:p14="http://schemas.microsoft.com/office/powerpoint/2010/main" val="3240205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891" y="58404"/>
            <a:ext cx="11338560" cy="3937044"/>
          </a:xfrm>
          <a:prstGeom prst="rect">
            <a:avLst/>
          </a:prstGeom>
        </p:spPr>
      </p:pic>
      <p:sp>
        <p:nvSpPr>
          <p:cNvPr id="3" name="Rectangle 2"/>
          <p:cNvSpPr/>
          <p:nvPr/>
        </p:nvSpPr>
        <p:spPr>
          <a:xfrm>
            <a:off x="316729" y="3995448"/>
            <a:ext cx="5953442" cy="523220"/>
          </a:xfrm>
          <a:prstGeom prst="rect">
            <a:avLst/>
          </a:prstGeom>
        </p:spPr>
        <p:txBody>
          <a:bodyPr wrap="square">
            <a:spAutoFit/>
          </a:bodyPr>
          <a:lstStyle/>
          <a:p>
            <a:r>
              <a:rPr lang="en-US" sz="2800" dirty="0">
                <a:latin typeface="TimesNewRomanPSMT"/>
              </a:rPr>
              <a:t>The separation measures are</a:t>
            </a:r>
            <a:endParaRPr lang="en-US" sz="2800" dirty="0"/>
          </a:p>
        </p:txBody>
      </p:sp>
      <p:sp>
        <p:nvSpPr>
          <p:cNvPr id="4" name="Rectangle 3"/>
          <p:cNvSpPr/>
          <p:nvPr/>
        </p:nvSpPr>
        <p:spPr>
          <a:xfrm>
            <a:off x="1454330" y="4644573"/>
            <a:ext cx="10067109" cy="707886"/>
          </a:xfrm>
          <a:prstGeom prst="rect">
            <a:avLst/>
          </a:prstGeom>
        </p:spPr>
        <p:txBody>
          <a:bodyPr wrap="square">
            <a:spAutoFit/>
          </a:bodyPr>
          <a:lstStyle/>
          <a:p>
            <a:r>
              <a:rPr lang="en-US" sz="2000" dirty="0">
                <a:latin typeface="TimesNewRomanPSMT"/>
              </a:rPr>
              <a:t>S1</a:t>
            </a:r>
            <a:r>
              <a:rPr lang="en-US" sz="2000" b="1" dirty="0">
                <a:latin typeface="Times New Roman" panose="02020603050405020304" pitchFamily="18" charset="0"/>
              </a:rPr>
              <a:t>* </a:t>
            </a:r>
            <a:r>
              <a:rPr lang="en-US" sz="2000" dirty="0">
                <a:latin typeface="TimesNewRomanPSMT"/>
              </a:rPr>
              <a:t>= 2.0176, S2* = 1.71322, S3* =1.980614, S4* =1.780961, S5*= 1.50861</a:t>
            </a:r>
          </a:p>
          <a:p>
            <a:r>
              <a:rPr lang="en-US" sz="2000" dirty="0">
                <a:latin typeface="TimesNewRomanPSMT"/>
              </a:rPr>
              <a:t>S1</a:t>
            </a:r>
            <a:r>
              <a:rPr lang="en-US" sz="2000" dirty="0">
                <a:latin typeface="TimesNewRoman"/>
              </a:rPr>
              <a:t>⎯ </a:t>
            </a:r>
            <a:r>
              <a:rPr lang="en-US" sz="2000" dirty="0">
                <a:latin typeface="TimesNewRomanPSMT"/>
              </a:rPr>
              <a:t>=2.175, S2</a:t>
            </a:r>
            <a:r>
              <a:rPr lang="en-US" sz="2000" dirty="0">
                <a:latin typeface="TimesNewRoman"/>
              </a:rPr>
              <a:t>⎯ </a:t>
            </a:r>
            <a:r>
              <a:rPr lang="en-US" sz="2000" dirty="0">
                <a:latin typeface="TimesNewRomanPSMT"/>
              </a:rPr>
              <a:t>=1.868636, S3</a:t>
            </a:r>
            <a:r>
              <a:rPr lang="en-US" sz="2000" dirty="0">
                <a:latin typeface="TimesNewRoman"/>
              </a:rPr>
              <a:t>⎯ </a:t>
            </a:r>
            <a:r>
              <a:rPr lang="en-US" sz="2000" dirty="0">
                <a:latin typeface="TimesNewRomanPSMT"/>
              </a:rPr>
              <a:t>=1.633626, S4</a:t>
            </a:r>
            <a:r>
              <a:rPr lang="en-US" sz="2000" dirty="0">
                <a:latin typeface="TimesNewRoman"/>
              </a:rPr>
              <a:t>⎯ </a:t>
            </a:r>
            <a:r>
              <a:rPr lang="en-US" sz="2000" dirty="0">
                <a:latin typeface="TimesNewRomanPSMT"/>
              </a:rPr>
              <a:t>= 2.27235, S5</a:t>
            </a:r>
            <a:r>
              <a:rPr lang="en-US" sz="2000" dirty="0">
                <a:latin typeface="TimesNewRoman"/>
              </a:rPr>
              <a:t>⎯ </a:t>
            </a:r>
            <a:r>
              <a:rPr lang="en-US" sz="2000" dirty="0">
                <a:latin typeface="TimesNewRomanPSMT"/>
              </a:rPr>
              <a:t>=2.1781</a:t>
            </a:r>
            <a:endParaRPr lang="en-US" sz="2000" dirty="0"/>
          </a:p>
        </p:txBody>
      </p:sp>
    </p:spTree>
    <p:extLst>
      <p:ext uri="{BB962C8B-B14F-4D97-AF65-F5344CB8AC3E}">
        <p14:creationId xmlns:p14="http://schemas.microsoft.com/office/powerpoint/2010/main" val="481016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382" y="234022"/>
            <a:ext cx="11599817" cy="2400657"/>
          </a:xfrm>
          <a:prstGeom prst="rect">
            <a:avLst/>
          </a:prstGeom>
        </p:spPr>
        <p:txBody>
          <a:bodyPr wrap="square">
            <a:spAutoFit/>
          </a:bodyPr>
          <a:lstStyle/>
          <a:p>
            <a:r>
              <a:rPr lang="en-US" dirty="0">
                <a:latin typeface="TimesNewRomanPSMT"/>
              </a:rPr>
              <a:t>Finally we get the ideal solutions: </a:t>
            </a:r>
            <a:r>
              <a:rPr lang="en-US" sz="2000" dirty="0">
                <a:latin typeface="TimesNewRomanPSMT"/>
              </a:rPr>
              <a:t>C1*</a:t>
            </a:r>
            <a:r>
              <a:rPr lang="en-US" dirty="0">
                <a:latin typeface="TimesNewRomanPSMT"/>
              </a:rPr>
              <a:t>= 0.51877</a:t>
            </a:r>
            <a:r>
              <a:rPr lang="en-US" sz="2000" dirty="0">
                <a:latin typeface="TimesNewRomanPSMT"/>
              </a:rPr>
              <a:t>, C2* </a:t>
            </a:r>
            <a:r>
              <a:rPr lang="en-US" dirty="0">
                <a:latin typeface="TimesNewRomanPSMT"/>
              </a:rPr>
              <a:t>=0.52169, </a:t>
            </a:r>
            <a:r>
              <a:rPr lang="en-US" sz="2000" dirty="0">
                <a:latin typeface="TimesNewRomanPSMT"/>
              </a:rPr>
              <a:t>C3*</a:t>
            </a:r>
            <a:r>
              <a:rPr lang="en-US" sz="800" dirty="0">
                <a:latin typeface="TimesNewRomanPSMT"/>
              </a:rPr>
              <a:t> </a:t>
            </a:r>
            <a:r>
              <a:rPr lang="en-US" dirty="0">
                <a:latin typeface="TimesNewRomanPSMT"/>
              </a:rPr>
              <a:t>= 0.451997, </a:t>
            </a:r>
            <a:r>
              <a:rPr lang="en-US" sz="2000" dirty="0">
                <a:latin typeface="TimesNewRomanPSMT"/>
              </a:rPr>
              <a:t>C4*</a:t>
            </a:r>
            <a:r>
              <a:rPr lang="en-US" sz="1600" dirty="0">
                <a:latin typeface="TimesNewRomanPSMT"/>
              </a:rPr>
              <a:t> </a:t>
            </a:r>
            <a:r>
              <a:rPr lang="en-US" dirty="0">
                <a:latin typeface="TimesNewRomanPSMT"/>
              </a:rPr>
              <a:t>=0.5606157,</a:t>
            </a:r>
          </a:p>
          <a:p>
            <a:r>
              <a:rPr lang="en-US" sz="2000" dirty="0">
                <a:latin typeface="TimesNewRomanPSMT"/>
              </a:rPr>
              <a:t>C5* </a:t>
            </a:r>
            <a:r>
              <a:rPr lang="en-US" dirty="0">
                <a:latin typeface="TimesNewRomanPSMT"/>
              </a:rPr>
              <a:t>= 0.59079. Now, preference rank the alternatives according to descending order of </a:t>
            </a:r>
            <a:r>
              <a:rPr lang="en-US" sz="1600" dirty="0">
                <a:latin typeface="TimesNewRomanPSMT"/>
              </a:rPr>
              <a:t>Ci*</a:t>
            </a:r>
            <a:r>
              <a:rPr lang="en-US" dirty="0">
                <a:latin typeface="TimesNewRomanPSMT"/>
              </a:rPr>
              <a:t>. So, the order of</a:t>
            </a:r>
          </a:p>
          <a:p>
            <a:r>
              <a:rPr lang="en-US" dirty="0">
                <a:latin typeface="TimesNewRomanPSMT"/>
              </a:rPr>
              <a:t>the ideal solutions is </a:t>
            </a:r>
            <a:r>
              <a:rPr lang="en-US" sz="1600" dirty="0">
                <a:latin typeface="TimesNewRomanPSMT"/>
              </a:rPr>
              <a:t>A5, A4, A2, A1</a:t>
            </a:r>
            <a:r>
              <a:rPr lang="en-US" dirty="0">
                <a:latin typeface="TimesNewRomanPSMT"/>
              </a:rPr>
              <a:t>, and </a:t>
            </a:r>
            <a:r>
              <a:rPr lang="en-US" sz="1600" dirty="0">
                <a:latin typeface="TimesNewRomanPSMT"/>
              </a:rPr>
              <a:t>A3. </a:t>
            </a:r>
            <a:r>
              <a:rPr lang="en-US" dirty="0">
                <a:latin typeface="TimesNewRomanPSMT"/>
              </a:rPr>
              <a:t>The final selection of material for the wind turbine blade is</a:t>
            </a:r>
          </a:p>
          <a:p>
            <a:r>
              <a:rPr lang="en-US" dirty="0">
                <a:latin typeface="TimesNewRomanPSMT"/>
              </a:rPr>
              <a:t>done from this rank list considering the invisible attributes, like company strategies, market availability of</a:t>
            </a:r>
          </a:p>
          <a:p>
            <a:r>
              <a:rPr lang="en-US" dirty="0">
                <a:latin typeface="TimesNewRomanPSMT"/>
              </a:rPr>
              <a:t>particular material and its characteristic properties etc. In the above order of the ideal solutions, aramid</a:t>
            </a:r>
          </a:p>
          <a:p>
            <a:r>
              <a:rPr lang="en-US" dirty="0">
                <a:latin typeface="TimesNewRomanPSMT"/>
              </a:rPr>
              <a:t>fiber is the best alternative. But aramid fibers have poor compressive strength, poor </a:t>
            </a:r>
            <a:r>
              <a:rPr lang="en-US" dirty="0" err="1">
                <a:latin typeface="TimesNewRomanPSMT"/>
              </a:rPr>
              <a:t>machineability</a:t>
            </a:r>
            <a:r>
              <a:rPr lang="en-US" dirty="0">
                <a:latin typeface="TimesNewRomanPSMT"/>
              </a:rPr>
              <a:t>, and</a:t>
            </a:r>
          </a:p>
          <a:p>
            <a:r>
              <a:rPr lang="en-US" dirty="0">
                <a:latin typeface="TimesNewRomanPSMT"/>
              </a:rPr>
              <a:t>poor environmental stability, poor temperature strength. That’s why we selected the best alternative as</a:t>
            </a:r>
          </a:p>
          <a:p>
            <a:r>
              <a:rPr lang="en-US" dirty="0">
                <a:latin typeface="TimesNewRomanPSMT"/>
              </a:rPr>
              <a:t>carbon fiber material (i.e.A</a:t>
            </a:r>
            <a:r>
              <a:rPr lang="en-US" sz="800" dirty="0">
                <a:latin typeface="TimesNewRomanPSMT"/>
              </a:rPr>
              <a:t>4</a:t>
            </a:r>
            <a:r>
              <a:rPr lang="en-US" dirty="0">
                <a:latin typeface="TimesNewRomanPSMT"/>
              </a:rPr>
              <a:t>)</a:t>
            </a:r>
            <a:endParaRPr lang="en-US" dirty="0"/>
          </a:p>
        </p:txBody>
      </p:sp>
    </p:spTree>
    <p:extLst>
      <p:ext uri="{BB962C8B-B14F-4D97-AF65-F5344CB8AC3E}">
        <p14:creationId xmlns:p14="http://schemas.microsoft.com/office/powerpoint/2010/main" val="4272612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B4D02-F0F5-4F90-A46E-86F06A69A913}"/>
              </a:ext>
            </a:extLst>
          </p:cNvPr>
          <p:cNvSpPr>
            <a:spLocks noGrp="1"/>
          </p:cNvSpPr>
          <p:nvPr>
            <p:ph type="ctrTitle"/>
          </p:nvPr>
        </p:nvSpPr>
        <p:spPr/>
        <p:txBody>
          <a:bodyPr/>
          <a:lstStyle/>
          <a:p>
            <a:r>
              <a:rPr lang="en-US" dirty="0"/>
              <a:t>Wind turbine</a:t>
            </a:r>
            <a:br>
              <a:rPr lang="en-US" dirty="0"/>
            </a:br>
            <a:r>
              <a:rPr lang="en-US" dirty="0"/>
              <a:t>simulation</a:t>
            </a:r>
          </a:p>
        </p:txBody>
      </p:sp>
    </p:spTree>
    <p:extLst>
      <p:ext uri="{BB962C8B-B14F-4D97-AF65-F5344CB8AC3E}">
        <p14:creationId xmlns:p14="http://schemas.microsoft.com/office/powerpoint/2010/main" val="3361223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D311-9834-4B14-8AF1-269160501CF6}"/>
              </a:ext>
            </a:extLst>
          </p:cNvPr>
          <p:cNvSpPr>
            <a:spLocks noGrp="1"/>
          </p:cNvSpPr>
          <p:nvPr>
            <p:ph type="title"/>
          </p:nvPr>
        </p:nvSpPr>
        <p:spPr>
          <a:xfrm flipV="1">
            <a:off x="1007706" y="195944"/>
            <a:ext cx="10346094" cy="169182"/>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FC16ECE4-7DB3-49FC-89C9-85AE9284AEA6}"/>
              </a:ext>
            </a:extLst>
          </p:cNvPr>
          <p:cNvSpPr>
            <a:spLocks noGrp="1"/>
          </p:cNvSpPr>
          <p:nvPr>
            <p:ph idx="1"/>
          </p:nvPr>
        </p:nvSpPr>
        <p:spPr>
          <a:xfrm>
            <a:off x="838200" y="737118"/>
            <a:ext cx="10515600" cy="5439845"/>
          </a:xfrm>
        </p:spPr>
        <p:txBody>
          <a:bodyPr/>
          <a:lstStyle/>
          <a:p>
            <a:pPr marL="0" indent="0">
              <a:buNone/>
            </a:pPr>
            <a:r>
              <a:rPr lang="en-US" dirty="0"/>
              <a:t>CFD solves the differential governing equations of the fluids in an exact and numerical way. For a fluid dynamic problem, the mathematical model is based on the </a:t>
            </a:r>
            <a:r>
              <a:rPr lang="en-US" b="1" u="sng" dirty="0">
                <a:solidFill>
                  <a:srgbClr val="FF0000"/>
                </a:solidFill>
              </a:rPr>
              <a:t>continuity, momentum and energy conservation equations</a:t>
            </a:r>
            <a:r>
              <a:rPr lang="en-US" dirty="0"/>
              <a:t>. These derivative equations are called </a:t>
            </a:r>
            <a:r>
              <a:rPr lang="en-US" dirty="0" err="1">
                <a:solidFill>
                  <a:srgbClr val="FF0000"/>
                </a:solidFill>
              </a:rPr>
              <a:t>Navier</a:t>
            </a:r>
            <a:r>
              <a:rPr lang="en-US" dirty="0">
                <a:solidFill>
                  <a:srgbClr val="FF0000"/>
                </a:solidFill>
              </a:rPr>
              <a:t>-Stokes equations </a:t>
            </a:r>
            <a:r>
              <a:rPr lang="en-US" dirty="0"/>
              <a:t>. Along with other variable transport equations or empirical viscosity equations, a closed form (</a:t>
            </a:r>
            <a:r>
              <a:rPr lang="en-US" dirty="0">
                <a:highlight>
                  <a:srgbClr val="FFFF00"/>
                </a:highlight>
              </a:rPr>
              <a:t>a turbulence model</a:t>
            </a:r>
            <a:r>
              <a:rPr lang="en-US" dirty="0"/>
              <a:t>) of the governing equations is established and solved time-dependently.</a:t>
            </a:r>
          </a:p>
        </p:txBody>
      </p:sp>
    </p:spTree>
    <p:extLst>
      <p:ext uri="{BB962C8B-B14F-4D97-AF65-F5344CB8AC3E}">
        <p14:creationId xmlns:p14="http://schemas.microsoft.com/office/powerpoint/2010/main" val="2257169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D0E0-C8D3-48B7-81C7-7A62FB8909C2}"/>
              </a:ext>
            </a:extLst>
          </p:cNvPr>
          <p:cNvSpPr>
            <a:spLocks noGrp="1"/>
          </p:cNvSpPr>
          <p:nvPr>
            <p:ph type="title"/>
          </p:nvPr>
        </p:nvSpPr>
        <p:spPr/>
        <p:txBody>
          <a:bodyPr/>
          <a:lstStyle/>
          <a:p>
            <a:r>
              <a:rPr lang="en-US" dirty="0"/>
              <a:t>Computational methods for turbulent flows:</a:t>
            </a:r>
            <a:br>
              <a:rPr lang="en-US" dirty="0"/>
            </a:br>
            <a:endParaRPr lang="en-US" dirty="0"/>
          </a:p>
        </p:txBody>
      </p:sp>
      <p:sp>
        <p:nvSpPr>
          <p:cNvPr id="3" name="Content Placeholder 2">
            <a:extLst>
              <a:ext uri="{FF2B5EF4-FFF2-40B4-BE49-F238E27FC236}">
                <a16:creationId xmlns:a16="http://schemas.microsoft.com/office/drawing/2014/main" id="{6908E565-1436-48E6-ABB7-46419F4E654B}"/>
              </a:ext>
            </a:extLst>
          </p:cNvPr>
          <p:cNvSpPr>
            <a:spLocks noGrp="1"/>
          </p:cNvSpPr>
          <p:nvPr>
            <p:ph idx="1"/>
          </p:nvPr>
        </p:nvSpPr>
        <p:spPr/>
        <p:txBody>
          <a:bodyPr/>
          <a:lstStyle/>
          <a:p>
            <a:r>
              <a:rPr lang="en-US" dirty="0"/>
              <a:t>Direct Numerical Simulation (DNS)</a:t>
            </a:r>
          </a:p>
          <a:p>
            <a:r>
              <a:rPr lang="en-US" dirty="0"/>
              <a:t>Large Eddy Simulation (LES)</a:t>
            </a:r>
          </a:p>
          <a:p>
            <a:r>
              <a:rPr lang="en-US" dirty="0"/>
              <a:t>Reynolds-Averaged </a:t>
            </a:r>
            <a:r>
              <a:rPr lang="en-US" dirty="0" err="1"/>
              <a:t>Navier</a:t>
            </a:r>
            <a:r>
              <a:rPr lang="en-US" dirty="0"/>
              <a:t>-Stokes (RANS)</a:t>
            </a:r>
          </a:p>
          <a:p>
            <a:pPr marL="0" indent="0">
              <a:buNone/>
            </a:pPr>
            <a:endParaRPr lang="en-US" dirty="0"/>
          </a:p>
        </p:txBody>
      </p:sp>
    </p:spTree>
    <p:extLst>
      <p:ext uri="{BB962C8B-B14F-4D97-AF65-F5344CB8AC3E}">
        <p14:creationId xmlns:p14="http://schemas.microsoft.com/office/powerpoint/2010/main" val="3785476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855C6-4499-40A7-A63A-83458F74C22F}"/>
              </a:ext>
            </a:extLst>
          </p:cNvPr>
          <p:cNvSpPr>
            <a:spLocks noGrp="1"/>
          </p:cNvSpPr>
          <p:nvPr>
            <p:ph idx="1"/>
          </p:nvPr>
        </p:nvSpPr>
        <p:spPr>
          <a:xfrm>
            <a:off x="559837" y="690465"/>
            <a:ext cx="10793963" cy="5486498"/>
          </a:xfrm>
        </p:spPr>
        <p:txBody>
          <a:bodyPr/>
          <a:lstStyle/>
          <a:p>
            <a:pPr marL="0" indent="0">
              <a:buNone/>
            </a:pPr>
            <a:r>
              <a:rPr lang="en-US" dirty="0"/>
              <a:t>Direct Numerical Simulation (DNS) &amp; Large Eddy Simulation (LES) both </a:t>
            </a:r>
          </a:p>
          <a:p>
            <a:pPr marL="0" indent="0">
              <a:buNone/>
            </a:pPr>
            <a:r>
              <a:rPr lang="en-US" dirty="0"/>
              <a:t>use the </a:t>
            </a:r>
            <a:r>
              <a:rPr lang="en-US" dirty="0" err="1"/>
              <a:t>instantious</a:t>
            </a:r>
            <a:r>
              <a:rPr lang="en-US" dirty="0"/>
              <a:t> velocity so a very fine grid meshing is needed to </a:t>
            </a:r>
          </a:p>
          <a:p>
            <a:pPr marL="0" indent="0">
              <a:buNone/>
            </a:pPr>
            <a:r>
              <a:rPr lang="en-US" dirty="0"/>
              <a:t>preform this kind of simulation, this means high computing power &amp; </a:t>
            </a:r>
          </a:p>
          <a:p>
            <a:pPr marL="0" indent="0">
              <a:buNone/>
            </a:pPr>
            <a:r>
              <a:rPr lang="en-US" dirty="0"/>
              <a:t>running time</a:t>
            </a:r>
          </a:p>
          <a:p>
            <a:pPr marL="0" indent="0">
              <a:buNone/>
            </a:pPr>
            <a:endParaRPr lang="en-US" dirty="0"/>
          </a:p>
        </p:txBody>
      </p:sp>
    </p:spTree>
    <p:extLst>
      <p:ext uri="{BB962C8B-B14F-4D97-AF65-F5344CB8AC3E}">
        <p14:creationId xmlns:p14="http://schemas.microsoft.com/office/powerpoint/2010/main" val="127194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15D8-7747-4172-9605-ACF4CABBB998}"/>
              </a:ext>
            </a:extLst>
          </p:cNvPr>
          <p:cNvSpPr>
            <a:spLocks noGrp="1"/>
          </p:cNvSpPr>
          <p:nvPr>
            <p:ph type="title"/>
          </p:nvPr>
        </p:nvSpPr>
        <p:spPr/>
        <p:txBody>
          <a:bodyPr/>
          <a:lstStyle/>
          <a:p>
            <a:r>
              <a:rPr lang="en-US" dirty="0"/>
              <a:t>Reynolds-Averaged </a:t>
            </a:r>
            <a:r>
              <a:rPr lang="en-US" dirty="0" err="1"/>
              <a:t>Navier</a:t>
            </a:r>
            <a:r>
              <a:rPr lang="en-US" dirty="0"/>
              <a:t>-Stokes (RANS)</a:t>
            </a:r>
            <a:br>
              <a:rPr lang="en-US" dirty="0"/>
            </a:br>
            <a:endParaRPr lang="en-US" dirty="0"/>
          </a:p>
        </p:txBody>
      </p:sp>
      <p:sp>
        <p:nvSpPr>
          <p:cNvPr id="3" name="Content Placeholder 2">
            <a:extLst>
              <a:ext uri="{FF2B5EF4-FFF2-40B4-BE49-F238E27FC236}">
                <a16:creationId xmlns:a16="http://schemas.microsoft.com/office/drawing/2014/main" id="{75D0CCA3-C249-4939-854D-2AA6629E485E}"/>
              </a:ext>
            </a:extLst>
          </p:cNvPr>
          <p:cNvSpPr>
            <a:spLocks noGrp="1"/>
          </p:cNvSpPr>
          <p:nvPr>
            <p:ph idx="1"/>
          </p:nvPr>
        </p:nvSpPr>
        <p:spPr/>
        <p:txBody>
          <a:bodyPr/>
          <a:lstStyle/>
          <a:p>
            <a:pPr marL="0" indent="0">
              <a:buNone/>
            </a:pPr>
            <a:r>
              <a:rPr lang="en-US" dirty="0"/>
              <a:t>To investigate the 3D flows around a wind turbine blade, the incompressible Reynolds-Averaged-</a:t>
            </a:r>
            <a:r>
              <a:rPr lang="en-US" dirty="0" err="1"/>
              <a:t>Navier</a:t>
            </a:r>
            <a:r>
              <a:rPr lang="en-US" dirty="0"/>
              <a:t>-Stokes (RANS) CFD method has been increasingly employed in the engineering and research community.</a:t>
            </a:r>
          </a:p>
          <a:p>
            <a:pPr marL="0" indent="0">
              <a:buNone/>
            </a:pPr>
            <a:endParaRPr lang="en-US" dirty="0"/>
          </a:p>
        </p:txBody>
      </p:sp>
    </p:spTree>
    <p:extLst>
      <p:ext uri="{BB962C8B-B14F-4D97-AF65-F5344CB8AC3E}">
        <p14:creationId xmlns:p14="http://schemas.microsoft.com/office/powerpoint/2010/main" val="4269524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Swept area </a:t>
            </a:r>
          </a:p>
        </p:txBody>
      </p:sp>
      <p:sp>
        <p:nvSpPr>
          <p:cNvPr id="3" name="Content Placeholder 2"/>
          <p:cNvSpPr>
            <a:spLocks noGrp="1"/>
          </p:cNvSpPr>
          <p:nvPr>
            <p:ph idx="1"/>
          </p:nvPr>
        </p:nvSpPr>
        <p:spPr>
          <a:xfrm>
            <a:off x="838200" y="1825625"/>
            <a:ext cx="10515600" cy="4912800"/>
          </a:xfrm>
        </p:spPr>
        <p:txBody>
          <a:bodyPr/>
          <a:lstStyle/>
          <a:p>
            <a:r>
              <a:rPr lang="en-US" dirty="0"/>
              <a:t>The swept area is the section of air that encloses the turbine in its movement</a:t>
            </a:r>
          </a:p>
          <a:p>
            <a:r>
              <a:rPr lang="en-US" dirty="0"/>
              <a:t>The swept area limits the volume of air passing by the turbine.</a:t>
            </a:r>
          </a:p>
          <a:p>
            <a:r>
              <a:rPr lang="en-US" dirty="0"/>
              <a:t>the shape of the swept area depends on the rotor configuration where for </a:t>
            </a:r>
            <a:r>
              <a:rPr lang="en-US" dirty="0">
                <a:solidFill>
                  <a:srgbClr val="FF0000"/>
                </a:solidFill>
              </a:rPr>
              <a:t>HAWT is circular shaped </a:t>
            </a:r>
            <a:r>
              <a:rPr lang="en-US" dirty="0"/>
              <a:t>while for </a:t>
            </a:r>
            <a:r>
              <a:rPr lang="en-US" dirty="0">
                <a:solidFill>
                  <a:srgbClr val="FF0000"/>
                </a:solidFill>
              </a:rPr>
              <a:t>VAWT is Rectangular shaped. </a:t>
            </a:r>
            <a:endParaRPr lang="en-US" dirty="0"/>
          </a:p>
          <a:p>
            <a:r>
              <a:rPr lang="en-US" dirty="0"/>
              <a:t>Swept Area calculated using: </a:t>
            </a:r>
            <a:r>
              <a:rPr lang="en-US" dirty="0">
                <a:solidFill>
                  <a:srgbClr val="FF0000"/>
                </a:solidFill>
              </a:rPr>
              <a:t>S=2RL            </a:t>
            </a:r>
            <a:r>
              <a:rPr lang="en-US" dirty="0"/>
              <a:t>where:</a:t>
            </a:r>
            <a:br>
              <a:rPr lang="en-US" dirty="0"/>
            </a:br>
            <a:r>
              <a:rPr lang="en-US" dirty="0"/>
              <a:t>S is the swept area [m2]</a:t>
            </a:r>
            <a:br>
              <a:rPr lang="en-US" dirty="0"/>
            </a:br>
            <a:r>
              <a:rPr lang="en-US" dirty="0"/>
              <a:t>R is the rotor radius [m] </a:t>
            </a:r>
            <a:br>
              <a:rPr lang="en-US" dirty="0"/>
            </a:br>
            <a:r>
              <a:rPr lang="en-US" dirty="0"/>
              <a:t>L is the blade length [m].</a:t>
            </a:r>
            <a:br>
              <a:rPr lang="en-US" dirty="0"/>
            </a:br>
            <a:endParaRPr lang="en-US" dirty="0"/>
          </a:p>
        </p:txBody>
      </p:sp>
    </p:spTree>
    <p:extLst>
      <p:ext uri="{BB962C8B-B14F-4D97-AF65-F5344CB8AC3E}">
        <p14:creationId xmlns:p14="http://schemas.microsoft.com/office/powerpoint/2010/main" val="10846286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B4E53F5-0335-43DB-A65F-6A9DA2D2B99D}"/>
              </a:ext>
            </a:extLst>
          </p:cNvPr>
          <p:cNvSpPr>
            <a:spLocks noGrp="1" noChangeArrowheads="1"/>
          </p:cNvSpPr>
          <p:nvPr>
            <p:ph type="body" idx="1"/>
          </p:nvPr>
        </p:nvSpPr>
        <p:spPr/>
        <p:txBody>
          <a:bodyPr>
            <a:normAutofit lnSpcReduction="10000"/>
          </a:bodyPr>
          <a:lstStyle/>
          <a:p>
            <a:pPr eaLnBrk="1" hangingPunct="1">
              <a:lnSpc>
                <a:spcPct val="90000"/>
              </a:lnSpc>
            </a:pPr>
            <a:r>
              <a:rPr lang="en-US" altLang="en-US" sz="1800" dirty="0">
                <a:highlight>
                  <a:srgbClr val="FFFF00"/>
                </a:highlight>
              </a:rPr>
              <a:t>The time-averaging </a:t>
            </a:r>
            <a:r>
              <a:rPr lang="en-US" altLang="en-US" sz="1800" dirty="0"/>
              <a:t>is defined as </a:t>
            </a:r>
          </a:p>
          <a:p>
            <a:pPr eaLnBrk="1" hangingPunct="1">
              <a:lnSpc>
                <a:spcPct val="90000"/>
              </a:lnSpc>
            </a:pPr>
            <a:endParaRPr lang="en-US" altLang="en-US" sz="1800" dirty="0"/>
          </a:p>
          <a:p>
            <a:pPr eaLnBrk="1" hangingPunct="1">
              <a:lnSpc>
                <a:spcPct val="90000"/>
              </a:lnSpc>
            </a:pPr>
            <a:endParaRPr lang="en-US" altLang="en-US" sz="1800" dirty="0"/>
          </a:p>
          <a:p>
            <a:pPr eaLnBrk="1" hangingPunct="1">
              <a:lnSpc>
                <a:spcPct val="90000"/>
              </a:lnSpc>
            </a:pPr>
            <a:endParaRPr lang="en-US" altLang="en-US" sz="1800" dirty="0"/>
          </a:p>
          <a:p>
            <a:pPr eaLnBrk="1" hangingPunct="1">
              <a:lnSpc>
                <a:spcPct val="90000"/>
              </a:lnSpc>
            </a:pPr>
            <a:r>
              <a:rPr lang="en-US" altLang="en-US" sz="1800" dirty="0"/>
              <a:t>The instantaneous field is defined as the sum of the mean and the fluctuating component, such as</a:t>
            </a:r>
          </a:p>
          <a:p>
            <a:pPr eaLnBrk="1" hangingPunct="1">
              <a:lnSpc>
                <a:spcPct val="90000"/>
              </a:lnSpc>
            </a:pPr>
            <a:endParaRPr lang="en-US" altLang="en-US" sz="1800" dirty="0"/>
          </a:p>
          <a:p>
            <a:pPr eaLnBrk="1" hangingPunct="1">
              <a:lnSpc>
                <a:spcPct val="90000"/>
              </a:lnSpc>
            </a:pPr>
            <a:endParaRPr lang="en-US" altLang="en-US" sz="1800" dirty="0"/>
          </a:p>
          <a:p>
            <a:pPr eaLnBrk="1" hangingPunct="1">
              <a:lnSpc>
                <a:spcPct val="90000"/>
              </a:lnSpc>
            </a:pPr>
            <a:r>
              <a:rPr lang="en-US" altLang="en-US" sz="1800" dirty="0"/>
              <a:t>By averaging the </a:t>
            </a:r>
            <a:r>
              <a:rPr lang="en-US" altLang="en-US" sz="1800" dirty="0" err="1"/>
              <a:t>Navier</a:t>
            </a:r>
            <a:r>
              <a:rPr lang="en-US" altLang="en-US" sz="1800" dirty="0"/>
              <a:t>-Stokes equations, we obtain the Reynolds averaged </a:t>
            </a:r>
            <a:r>
              <a:rPr lang="en-US" altLang="en-US" sz="1800" dirty="0" err="1"/>
              <a:t>Navier</a:t>
            </a:r>
            <a:r>
              <a:rPr lang="en-US" altLang="en-US" sz="1800" dirty="0"/>
              <a:t>-Stokes (RANS) equations:</a:t>
            </a:r>
            <a:br>
              <a:rPr lang="en-US" altLang="en-US" sz="1800" dirty="0"/>
            </a:br>
            <a:br>
              <a:rPr lang="en-US" altLang="en-US" sz="1800" dirty="0"/>
            </a:br>
            <a:br>
              <a:rPr lang="en-US" altLang="en-US" sz="1800" dirty="0"/>
            </a:br>
            <a:br>
              <a:rPr lang="en-US" altLang="en-US" sz="1800" dirty="0"/>
            </a:br>
            <a:br>
              <a:rPr lang="en-US" altLang="en-US" sz="1800" dirty="0"/>
            </a:br>
            <a:br>
              <a:rPr lang="en-US" altLang="en-US" sz="1800" dirty="0"/>
            </a:br>
            <a:br>
              <a:rPr lang="en-US" altLang="en-US" sz="1800" dirty="0"/>
            </a:br>
            <a:endParaRPr lang="en-US" altLang="en-US" sz="1800" dirty="0"/>
          </a:p>
          <a:p>
            <a:pPr eaLnBrk="1" hangingPunct="1">
              <a:lnSpc>
                <a:spcPct val="90000"/>
              </a:lnSpc>
            </a:pPr>
            <a:endParaRPr lang="en-US" altLang="en-US" sz="1800" dirty="0"/>
          </a:p>
        </p:txBody>
      </p:sp>
      <p:grpSp>
        <p:nvGrpSpPr>
          <p:cNvPr id="21507" name="Group 3">
            <a:extLst>
              <a:ext uri="{FF2B5EF4-FFF2-40B4-BE49-F238E27FC236}">
                <a16:creationId xmlns:a16="http://schemas.microsoft.com/office/drawing/2014/main" id="{02FF97EA-D900-417E-B57D-5E82CE302DF9}"/>
              </a:ext>
            </a:extLst>
          </p:cNvPr>
          <p:cNvGrpSpPr>
            <a:grpSpLocks/>
          </p:cNvGrpSpPr>
          <p:nvPr/>
        </p:nvGrpSpPr>
        <p:grpSpPr bwMode="auto">
          <a:xfrm>
            <a:off x="4530725" y="2784475"/>
            <a:ext cx="3130550" cy="361950"/>
            <a:chOff x="2320" y="2031"/>
            <a:chExt cx="2234" cy="258"/>
          </a:xfrm>
        </p:grpSpPr>
        <p:pic>
          <p:nvPicPr>
            <p:cNvPr id="21516" name="Picture 4">
              <a:extLst>
                <a:ext uri="{FF2B5EF4-FFF2-40B4-BE49-F238E27FC236}">
                  <a16:creationId xmlns:a16="http://schemas.microsoft.com/office/drawing/2014/main" id="{3D696793-EF1D-4608-A2E0-D11554CCE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 y="2040"/>
              <a:ext cx="9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pic>
          <p:nvPicPr>
            <p:cNvPr id="21517" name="Picture 5">
              <a:extLst>
                <a:ext uri="{FF2B5EF4-FFF2-40B4-BE49-F238E27FC236}">
                  <a16:creationId xmlns:a16="http://schemas.microsoft.com/office/drawing/2014/main" id="{2CBD0BD9-19B3-4430-AF37-B6EA9ED29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 y="2031"/>
              <a:ext cx="9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grpSp>
      <p:pic>
        <p:nvPicPr>
          <p:cNvPr id="21508" name="Picture 6">
            <a:extLst>
              <a:ext uri="{FF2B5EF4-FFF2-40B4-BE49-F238E27FC236}">
                <a16:creationId xmlns:a16="http://schemas.microsoft.com/office/drawing/2014/main" id="{DF2AC5B4-EE64-4A1A-AB2C-2593E708C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664" y="1192213"/>
            <a:ext cx="26066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pic>
        <p:nvPicPr>
          <p:cNvPr id="21509" name="Picture 7">
            <a:extLst>
              <a:ext uri="{FF2B5EF4-FFF2-40B4-BE49-F238E27FC236}">
                <a16:creationId xmlns:a16="http://schemas.microsoft.com/office/drawing/2014/main" id="{EEA0BFF6-88CC-440E-A09D-521CD2498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4450" y="4075114"/>
            <a:ext cx="19431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sp>
        <p:nvSpPr>
          <p:cNvPr id="21510" name="Rectangle 8">
            <a:extLst>
              <a:ext uri="{FF2B5EF4-FFF2-40B4-BE49-F238E27FC236}">
                <a16:creationId xmlns:a16="http://schemas.microsoft.com/office/drawing/2014/main" id="{DC795A4E-717B-4E28-99D9-A01F2DA3319C}"/>
              </a:ext>
            </a:extLst>
          </p:cNvPr>
          <p:cNvSpPr>
            <a:spLocks noGrp="1" noChangeArrowheads="1"/>
          </p:cNvSpPr>
          <p:nvPr>
            <p:ph type="title"/>
          </p:nvPr>
        </p:nvSpPr>
        <p:spPr>
          <a:xfrm>
            <a:off x="1524000" y="290513"/>
            <a:ext cx="8948738" cy="457200"/>
          </a:xfrm>
        </p:spPr>
        <p:txBody>
          <a:bodyPr>
            <a:normAutofit fontScale="90000"/>
          </a:bodyPr>
          <a:lstStyle/>
          <a:p>
            <a:pPr eaLnBrk="1" hangingPunct="1"/>
            <a:r>
              <a:rPr lang="en-US" altLang="en-US" sz="3200" u="sng"/>
              <a:t>RANS Equations and the Closure Problem</a:t>
            </a:r>
          </a:p>
        </p:txBody>
      </p:sp>
      <p:sp>
        <p:nvSpPr>
          <p:cNvPr id="21511" name="TextBox 13">
            <a:extLst>
              <a:ext uri="{FF2B5EF4-FFF2-40B4-BE49-F238E27FC236}">
                <a16:creationId xmlns:a16="http://schemas.microsoft.com/office/drawing/2014/main" id="{89616EB0-EA54-468F-8E05-DDC4B7341C36}"/>
              </a:ext>
            </a:extLst>
          </p:cNvPr>
          <p:cNvSpPr txBox="1">
            <a:spLocks noChangeArrowheads="1"/>
          </p:cNvSpPr>
          <p:nvPr/>
        </p:nvSpPr>
        <p:spPr bwMode="auto">
          <a:xfrm>
            <a:off x="8174906" y="4411253"/>
            <a:ext cx="1809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6707C"/>
              </a:buClr>
              <a:buChar char="•"/>
              <a:defRPr sz="2000" b="1">
                <a:solidFill>
                  <a:schemeClr val="tx1"/>
                </a:solidFill>
                <a:latin typeface="Arial" panose="020B0604020202020204" pitchFamily="34" charset="0"/>
              </a:defRPr>
            </a:lvl1pPr>
            <a:lvl2pPr marL="742950" indent="-285750">
              <a:spcBef>
                <a:spcPct val="20000"/>
              </a:spcBef>
              <a:buClr>
                <a:srgbClr val="16707C"/>
              </a:buClr>
              <a:buFont typeface="Times New Roman" panose="02020603050405020304" pitchFamily="18" charset="0"/>
              <a:buChar char="–"/>
              <a:defRPr b="1">
                <a:solidFill>
                  <a:schemeClr val="tx1"/>
                </a:solidFill>
                <a:latin typeface="Arial" panose="020B0604020202020204" pitchFamily="34" charset="0"/>
              </a:defRPr>
            </a:lvl2pPr>
            <a:lvl3pPr marL="1143000" indent="-228600">
              <a:spcBef>
                <a:spcPct val="20000"/>
              </a:spcBef>
              <a:buClr>
                <a:srgbClr val="16707C"/>
              </a:buClr>
              <a:buChar char="•"/>
              <a:defRPr sz="1600" b="1">
                <a:solidFill>
                  <a:schemeClr val="tx1"/>
                </a:solidFill>
                <a:latin typeface="Arial" panose="020B0604020202020204" pitchFamily="34" charset="0"/>
              </a:defRPr>
            </a:lvl3pPr>
            <a:lvl4pPr marL="1600200" indent="-228600">
              <a:spcBef>
                <a:spcPct val="20000"/>
              </a:spcBef>
              <a:buClr>
                <a:srgbClr val="16707C"/>
              </a:buClr>
              <a:buFont typeface="Times New Roman" panose="02020603050405020304" pitchFamily="18" charset="0"/>
              <a:buChar char="–"/>
              <a:defRPr sz="1400" b="1">
                <a:solidFill>
                  <a:schemeClr val="tx1"/>
                </a:solidFill>
                <a:latin typeface="Arial" panose="020B0604020202020204" pitchFamily="34" charset="0"/>
              </a:defRPr>
            </a:lvl4pPr>
            <a:lvl5pPr marL="2057400" indent="-228600">
              <a:spcBef>
                <a:spcPct val="20000"/>
              </a:spcBef>
              <a:buClr>
                <a:srgbClr val="16707C"/>
              </a:buClr>
              <a:buChar char="•"/>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buChar char="•"/>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buChar char="•"/>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buChar char="•"/>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buChar char="•"/>
              <a:defRPr sz="1200" b="1">
                <a:solidFill>
                  <a:schemeClr val="tx1"/>
                </a:solidFill>
                <a:latin typeface="Arial" panose="020B0604020202020204" pitchFamily="34" charset="0"/>
              </a:defRPr>
            </a:lvl9pPr>
          </a:lstStyle>
          <a:p>
            <a:pPr algn="ctr">
              <a:spcBef>
                <a:spcPct val="0"/>
              </a:spcBef>
              <a:buClrTx/>
              <a:buFontTx/>
              <a:buNone/>
            </a:pPr>
            <a:r>
              <a:rPr lang="en-US" altLang="en-US" sz="1600" dirty="0">
                <a:solidFill>
                  <a:srgbClr val="993300"/>
                </a:solidFill>
              </a:rPr>
              <a:t>Reynolds stress </a:t>
            </a:r>
            <a:br>
              <a:rPr lang="en-US" altLang="en-US" sz="1600" dirty="0">
                <a:solidFill>
                  <a:srgbClr val="993300"/>
                </a:solidFill>
              </a:rPr>
            </a:br>
            <a:r>
              <a:rPr lang="en-US" altLang="en-US" sz="1600" dirty="0">
                <a:solidFill>
                  <a:srgbClr val="993300"/>
                </a:solidFill>
              </a:rPr>
              <a:t>tensor, </a:t>
            </a:r>
            <a:r>
              <a:rPr lang="en-US" altLang="en-US" sz="1600" i="1" dirty="0" err="1">
                <a:solidFill>
                  <a:srgbClr val="993300"/>
                </a:solidFill>
              </a:rPr>
              <a:t>R</a:t>
            </a:r>
            <a:r>
              <a:rPr lang="en-US" altLang="en-US" sz="1600" i="1" baseline="-25000" dirty="0" err="1">
                <a:solidFill>
                  <a:srgbClr val="993300"/>
                </a:solidFill>
              </a:rPr>
              <a:t>ij</a:t>
            </a:r>
            <a:endParaRPr lang="en-US" altLang="en-US" sz="1600" baseline="-25000" dirty="0">
              <a:solidFill>
                <a:srgbClr val="993300"/>
              </a:solidFill>
            </a:endParaRPr>
          </a:p>
        </p:txBody>
      </p:sp>
      <p:grpSp>
        <p:nvGrpSpPr>
          <p:cNvPr id="21512" name="Group 10">
            <a:extLst>
              <a:ext uri="{FF2B5EF4-FFF2-40B4-BE49-F238E27FC236}">
                <a16:creationId xmlns:a16="http://schemas.microsoft.com/office/drawing/2014/main" id="{EB30060C-1819-47B4-AA60-0E83BD5E1E27}"/>
              </a:ext>
            </a:extLst>
          </p:cNvPr>
          <p:cNvGrpSpPr>
            <a:grpSpLocks/>
          </p:cNvGrpSpPr>
          <p:nvPr/>
        </p:nvGrpSpPr>
        <p:grpSpPr bwMode="auto">
          <a:xfrm>
            <a:off x="1647825" y="5006975"/>
            <a:ext cx="8896350" cy="762000"/>
            <a:chOff x="177" y="3394"/>
            <a:chExt cx="5406" cy="464"/>
          </a:xfrm>
        </p:grpSpPr>
        <p:pic>
          <p:nvPicPr>
            <p:cNvPr id="21514" name="Picture 11">
              <a:extLst>
                <a:ext uri="{FF2B5EF4-FFF2-40B4-BE49-F238E27FC236}">
                  <a16:creationId xmlns:a16="http://schemas.microsoft.com/office/drawing/2014/main" id="{1C2279AA-7286-4BDF-B2B6-4EDCDB5669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 y="3394"/>
              <a:ext cx="540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sp>
          <p:nvSpPr>
            <p:cNvPr id="21515" name="Oval 12">
              <a:extLst>
                <a:ext uri="{FF2B5EF4-FFF2-40B4-BE49-F238E27FC236}">
                  <a16:creationId xmlns:a16="http://schemas.microsoft.com/office/drawing/2014/main" id="{924C84C8-B2DA-4F39-BF38-83FD9803942B}"/>
                </a:ext>
              </a:extLst>
            </p:cNvPr>
            <p:cNvSpPr>
              <a:spLocks noChangeArrowheads="1"/>
            </p:cNvSpPr>
            <p:nvPr/>
          </p:nvSpPr>
          <p:spPr bwMode="auto">
            <a:xfrm>
              <a:off x="5164" y="3401"/>
              <a:ext cx="158" cy="448"/>
            </a:xfrm>
            <a:prstGeom prst="ellipse">
              <a:avLst/>
            </a:prstGeom>
            <a:noFill/>
            <a:ln w="25400" algn="ctr">
              <a:solidFill>
                <a:srgbClr val="99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16707C"/>
                </a:buClr>
                <a:buChar char="•"/>
                <a:defRPr sz="2000" b="1">
                  <a:solidFill>
                    <a:schemeClr val="tx1"/>
                  </a:solidFill>
                  <a:latin typeface="Arial" panose="020B0604020202020204" pitchFamily="34" charset="0"/>
                </a:defRPr>
              </a:lvl1pPr>
              <a:lvl2pPr marL="742950" indent="-285750">
                <a:spcBef>
                  <a:spcPct val="20000"/>
                </a:spcBef>
                <a:buClr>
                  <a:srgbClr val="16707C"/>
                </a:buClr>
                <a:buFont typeface="Times New Roman" panose="02020603050405020304" pitchFamily="18" charset="0"/>
                <a:buChar char="–"/>
                <a:defRPr b="1">
                  <a:solidFill>
                    <a:schemeClr val="tx1"/>
                  </a:solidFill>
                  <a:latin typeface="Arial" panose="020B0604020202020204" pitchFamily="34" charset="0"/>
                </a:defRPr>
              </a:lvl2pPr>
              <a:lvl3pPr marL="1143000" indent="-228600">
                <a:spcBef>
                  <a:spcPct val="20000"/>
                </a:spcBef>
                <a:buClr>
                  <a:srgbClr val="16707C"/>
                </a:buClr>
                <a:buChar char="•"/>
                <a:defRPr sz="1600" b="1">
                  <a:solidFill>
                    <a:schemeClr val="tx1"/>
                  </a:solidFill>
                  <a:latin typeface="Arial" panose="020B0604020202020204" pitchFamily="34" charset="0"/>
                </a:defRPr>
              </a:lvl3pPr>
              <a:lvl4pPr marL="1600200" indent="-228600">
                <a:spcBef>
                  <a:spcPct val="20000"/>
                </a:spcBef>
                <a:buClr>
                  <a:srgbClr val="16707C"/>
                </a:buClr>
                <a:buFont typeface="Times New Roman" panose="02020603050405020304" pitchFamily="18" charset="0"/>
                <a:buChar char="–"/>
                <a:defRPr sz="1400" b="1">
                  <a:solidFill>
                    <a:schemeClr val="tx1"/>
                  </a:solidFill>
                  <a:latin typeface="Arial" panose="020B0604020202020204" pitchFamily="34" charset="0"/>
                </a:defRPr>
              </a:lvl4pPr>
              <a:lvl5pPr marL="2057400" indent="-228600">
                <a:spcBef>
                  <a:spcPct val="20000"/>
                </a:spcBef>
                <a:buClr>
                  <a:srgbClr val="16707C"/>
                </a:buClr>
                <a:buChar char="•"/>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buChar char="•"/>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buChar char="•"/>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buChar char="•"/>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buChar char="•"/>
                <a:defRPr sz="1200" b="1">
                  <a:solidFill>
                    <a:schemeClr val="tx1"/>
                  </a:solidFill>
                  <a:latin typeface="Arial" panose="020B0604020202020204" pitchFamily="34" charset="0"/>
                </a:defRPr>
              </a:lvl9pPr>
            </a:lstStyle>
            <a:p>
              <a:pPr algn="ctr">
                <a:spcBef>
                  <a:spcPct val="0"/>
                </a:spcBef>
                <a:buClrTx/>
                <a:buFontTx/>
                <a:buNone/>
              </a:pPr>
              <a:endParaRPr lang="en-US" altLang="en-US" sz="2800"/>
            </a:p>
          </p:txBody>
        </p:sp>
      </p:grpSp>
      <p:sp>
        <p:nvSpPr>
          <p:cNvPr id="21513" name="Freeform 13">
            <a:extLst>
              <a:ext uri="{FF2B5EF4-FFF2-40B4-BE49-F238E27FC236}">
                <a16:creationId xmlns:a16="http://schemas.microsoft.com/office/drawing/2014/main" id="{DDD9320B-FAB6-4B93-BDAD-C820D752DBD7}"/>
              </a:ext>
            </a:extLst>
          </p:cNvPr>
          <p:cNvSpPr>
            <a:spLocks/>
          </p:cNvSpPr>
          <p:nvPr/>
        </p:nvSpPr>
        <p:spPr bwMode="auto">
          <a:xfrm>
            <a:off x="9757475" y="4757739"/>
            <a:ext cx="357187" cy="369332"/>
          </a:xfrm>
          <a:custGeom>
            <a:avLst/>
            <a:gdLst>
              <a:gd name="T0" fmla="*/ 0 w 279"/>
              <a:gd name="T1" fmla="*/ 0 h 444"/>
              <a:gd name="T2" fmla="*/ 2147483646 w 279"/>
              <a:gd name="T3" fmla="*/ 0 h 444"/>
              <a:gd name="T4" fmla="*/ 2147483646 w 279"/>
              <a:gd name="T5" fmla="*/ 2147483646 h 444"/>
              <a:gd name="T6" fmla="*/ 0 60000 65536"/>
              <a:gd name="T7" fmla="*/ 0 60000 65536"/>
              <a:gd name="T8" fmla="*/ 0 60000 65536"/>
              <a:gd name="T9" fmla="*/ 0 w 279"/>
              <a:gd name="T10" fmla="*/ 0 h 444"/>
              <a:gd name="T11" fmla="*/ 279 w 279"/>
              <a:gd name="T12" fmla="*/ 444 h 444"/>
            </a:gdLst>
            <a:ahLst/>
            <a:cxnLst>
              <a:cxn ang="T6">
                <a:pos x="T0" y="T1"/>
              </a:cxn>
              <a:cxn ang="T7">
                <a:pos x="T2" y="T3"/>
              </a:cxn>
              <a:cxn ang="T8">
                <a:pos x="T4" y="T5"/>
              </a:cxn>
            </a:cxnLst>
            <a:rect l="T9" t="T10" r="T11" b="T12"/>
            <a:pathLst>
              <a:path w="279" h="444">
                <a:moveTo>
                  <a:pt x="0" y="0"/>
                </a:moveTo>
                <a:lnTo>
                  <a:pt x="132" y="0"/>
                </a:lnTo>
                <a:lnTo>
                  <a:pt x="279" y="444"/>
                </a:lnTo>
              </a:path>
            </a:pathLst>
          </a:custGeom>
          <a:noFill/>
          <a:ln w="25400">
            <a:solidFill>
              <a:srgbClr val="993300"/>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FEF51F4-FB46-4EA6-B83D-D2BBE3F69909}"/>
              </a:ext>
            </a:extLst>
          </p:cNvPr>
          <p:cNvSpPr>
            <a:spLocks noGrp="1" noChangeArrowheads="1"/>
          </p:cNvSpPr>
          <p:nvPr>
            <p:ph type="title"/>
          </p:nvPr>
        </p:nvSpPr>
        <p:spPr/>
        <p:txBody>
          <a:bodyPr/>
          <a:lstStyle/>
          <a:p>
            <a:pPr eaLnBrk="1" hangingPunct="1"/>
            <a:r>
              <a:rPr lang="en-US" altLang="en-US" sz="3200" u="sng"/>
              <a:t>Reynolds Stress Tensor</a:t>
            </a:r>
          </a:p>
        </p:txBody>
      </p:sp>
      <p:sp>
        <p:nvSpPr>
          <p:cNvPr id="22531" name="Rectangle 3">
            <a:extLst>
              <a:ext uri="{FF2B5EF4-FFF2-40B4-BE49-F238E27FC236}">
                <a16:creationId xmlns:a16="http://schemas.microsoft.com/office/drawing/2014/main" id="{3E21E8B4-69B9-42F3-ADFD-620B254B6CCE}"/>
              </a:ext>
            </a:extLst>
          </p:cNvPr>
          <p:cNvSpPr>
            <a:spLocks noGrp="1" noChangeArrowheads="1"/>
          </p:cNvSpPr>
          <p:nvPr>
            <p:ph type="body" idx="1"/>
          </p:nvPr>
        </p:nvSpPr>
        <p:spPr/>
        <p:txBody>
          <a:bodyPr>
            <a:normAutofit fontScale="77500" lnSpcReduction="20000"/>
          </a:bodyPr>
          <a:lstStyle/>
          <a:p>
            <a:pPr eaLnBrk="1" hangingPunct="1"/>
            <a:endParaRPr lang="en-US" altLang="en-US" b="0"/>
          </a:p>
          <a:p>
            <a:pPr eaLnBrk="1" hangingPunct="1"/>
            <a:endParaRPr lang="en-US" altLang="en-US" b="0"/>
          </a:p>
          <a:p>
            <a:pPr eaLnBrk="1" hangingPunct="1"/>
            <a:endParaRPr lang="en-US" altLang="en-US" b="0"/>
          </a:p>
          <a:p>
            <a:pPr eaLnBrk="1" hangingPunct="1"/>
            <a:endParaRPr lang="en-US" altLang="en-US" b="0"/>
          </a:p>
          <a:p>
            <a:pPr eaLnBrk="1" hangingPunct="1"/>
            <a:endParaRPr lang="en-US" altLang="en-US" b="0"/>
          </a:p>
          <a:p>
            <a:pPr eaLnBrk="1" hangingPunct="1"/>
            <a:r>
              <a:rPr lang="en-US" altLang="en-US" b="0" i="1"/>
              <a:t>R</a:t>
            </a:r>
            <a:r>
              <a:rPr lang="en-US" altLang="en-US" b="0" i="1" baseline="-25000"/>
              <a:t>ij</a:t>
            </a:r>
            <a:r>
              <a:rPr lang="en-US" altLang="en-US" b="0"/>
              <a:t> is a symmetric, second-order tensor; it comes from averaging the convective acceleration term in the momentum equation</a:t>
            </a:r>
          </a:p>
          <a:p>
            <a:pPr eaLnBrk="1" hangingPunct="1"/>
            <a:endParaRPr lang="en-US" altLang="en-US" b="0"/>
          </a:p>
          <a:p>
            <a:pPr eaLnBrk="1" hangingPunct="1"/>
            <a:r>
              <a:rPr lang="en-US" altLang="en-US" b="0"/>
              <a:t>Reynolds stress thus provides the averaged effect of turbulent (randomly fluctuating) convection, which is </a:t>
            </a:r>
            <a:r>
              <a:rPr lang="en-US" altLang="en-US" b="0">
                <a:solidFill>
                  <a:schemeClr val="accent2"/>
                </a:solidFill>
              </a:rPr>
              <a:t>highly diffusive</a:t>
            </a:r>
          </a:p>
          <a:p>
            <a:pPr eaLnBrk="1" hangingPunct="1"/>
            <a:endParaRPr lang="en-US" altLang="en-US" b="0"/>
          </a:p>
          <a:p>
            <a:pPr eaLnBrk="1" hangingPunct="1"/>
            <a:r>
              <a:rPr lang="en-US" altLang="en-US" b="0"/>
              <a:t>Reynolds stress tensor in the RANS equations represents a combination of </a:t>
            </a:r>
            <a:r>
              <a:rPr lang="en-US" altLang="en-US" b="0">
                <a:solidFill>
                  <a:schemeClr val="accent2"/>
                </a:solidFill>
              </a:rPr>
              <a:t>mixing</a:t>
            </a:r>
            <a:r>
              <a:rPr lang="en-US" altLang="en-US" b="0"/>
              <a:t> due to turbulent fluctuation and </a:t>
            </a:r>
            <a:r>
              <a:rPr lang="en-US" altLang="en-US" b="0">
                <a:solidFill>
                  <a:schemeClr val="accent2"/>
                </a:solidFill>
              </a:rPr>
              <a:t>smoothing</a:t>
            </a:r>
            <a:r>
              <a:rPr lang="en-US" altLang="en-US" b="0"/>
              <a:t> by averaging.</a:t>
            </a:r>
          </a:p>
          <a:p>
            <a:pPr eaLnBrk="1" hangingPunct="1"/>
            <a:endParaRPr lang="en-US" altLang="en-US" b="0"/>
          </a:p>
        </p:txBody>
      </p:sp>
      <p:pic>
        <p:nvPicPr>
          <p:cNvPr id="22532" name="Picture 4">
            <a:extLst>
              <a:ext uri="{FF2B5EF4-FFF2-40B4-BE49-F238E27FC236}">
                <a16:creationId xmlns:a16="http://schemas.microsoft.com/office/drawing/2014/main" id="{C3DCE051-4809-4D95-AE63-FD2C61175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1409247"/>
            <a:ext cx="43624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64334-09E4-4BA7-9AD0-8DA83C84FD54}"/>
              </a:ext>
            </a:extLst>
          </p:cNvPr>
          <p:cNvSpPr>
            <a:spLocks noGrp="1"/>
          </p:cNvSpPr>
          <p:nvPr>
            <p:ph idx="1"/>
          </p:nvPr>
        </p:nvSpPr>
        <p:spPr>
          <a:xfrm>
            <a:off x="662473" y="541176"/>
            <a:ext cx="10691327" cy="5635787"/>
          </a:xfrm>
        </p:spPr>
        <p:txBody>
          <a:bodyPr/>
          <a:lstStyle/>
          <a:p>
            <a:pPr marL="0" indent="0">
              <a:buNone/>
            </a:pPr>
            <a:r>
              <a:rPr lang="en-US" dirty="0"/>
              <a:t>To obtain a reasonable accurate solution for wind turbine aerodynamics, three key elements are involved: </a:t>
            </a:r>
          </a:p>
          <a:p>
            <a:pPr marL="0" indent="0">
              <a:buNone/>
            </a:pPr>
            <a:endParaRPr lang="en-US" dirty="0"/>
          </a:p>
          <a:p>
            <a:pPr marL="0" indent="0">
              <a:buNone/>
            </a:pPr>
            <a:r>
              <a:rPr lang="en-US" dirty="0"/>
              <a:t>(1) A good mesh quality. </a:t>
            </a:r>
          </a:p>
          <a:p>
            <a:pPr marL="0" indent="0">
              <a:buNone/>
            </a:pPr>
            <a:endParaRPr lang="en-US" dirty="0"/>
          </a:p>
          <a:p>
            <a:pPr marL="0" indent="0">
              <a:buNone/>
            </a:pPr>
            <a:r>
              <a:rPr lang="en-US" dirty="0"/>
              <a:t>(2) An advanced turbulence model.</a:t>
            </a:r>
          </a:p>
          <a:p>
            <a:pPr marL="0" indent="0">
              <a:buNone/>
            </a:pPr>
            <a:endParaRPr lang="en-US" dirty="0"/>
          </a:p>
          <a:p>
            <a:pPr marL="0" indent="0">
              <a:buNone/>
            </a:pPr>
            <a:r>
              <a:rPr lang="en-US" dirty="0"/>
              <a:t> (3) An accurate solve scheme.</a:t>
            </a:r>
          </a:p>
          <a:p>
            <a:pPr marL="0" indent="0">
              <a:buNone/>
            </a:pPr>
            <a:endParaRPr lang="en-US" dirty="0"/>
          </a:p>
        </p:txBody>
      </p:sp>
    </p:spTree>
    <p:extLst>
      <p:ext uri="{BB962C8B-B14F-4D97-AF65-F5344CB8AC3E}">
        <p14:creationId xmlns:p14="http://schemas.microsoft.com/office/powerpoint/2010/main" val="4351695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1B1F-5DF1-48EF-B776-2FC5446BFDFF}"/>
              </a:ext>
            </a:extLst>
          </p:cNvPr>
          <p:cNvSpPr>
            <a:spLocks noGrp="1"/>
          </p:cNvSpPr>
          <p:nvPr>
            <p:ph type="title"/>
          </p:nvPr>
        </p:nvSpPr>
        <p:spPr/>
        <p:txBody>
          <a:bodyPr/>
          <a:lstStyle/>
          <a:p>
            <a:r>
              <a:rPr lang="en-US" dirty="0"/>
              <a:t>(1) A good mesh quality. </a:t>
            </a:r>
            <a:br>
              <a:rPr lang="en-US" dirty="0"/>
            </a:br>
            <a:endParaRPr lang="en-US" dirty="0"/>
          </a:p>
        </p:txBody>
      </p:sp>
      <p:sp>
        <p:nvSpPr>
          <p:cNvPr id="3" name="Content Placeholder 2">
            <a:extLst>
              <a:ext uri="{FF2B5EF4-FFF2-40B4-BE49-F238E27FC236}">
                <a16:creationId xmlns:a16="http://schemas.microsoft.com/office/drawing/2014/main" id="{2E369208-F2A9-438C-8ACE-3F2039975977}"/>
              </a:ext>
            </a:extLst>
          </p:cNvPr>
          <p:cNvSpPr>
            <a:spLocks noGrp="1"/>
          </p:cNvSpPr>
          <p:nvPr>
            <p:ph idx="1"/>
          </p:nvPr>
        </p:nvSpPr>
        <p:spPr/>
        <p:txBody>
          <a:bodyPr/>
          <a:lstStyle/>
          <a:p>
            <a:pPr marL="0" indent="0">
              <a:buNone/>
            </a:pPr>
            <a:r>
              <a:rPr lang="en-US" dirty="0"/>
              <a:t>A large-enough flow domain is needed to avoid disturbances from the domain boundary surfaces, and a fine enough time step is preferable to generate a good result. However, </a:t>
            </a:r>
            <a:r>
              <a:rPr lang="en-US" dirty="0">
                <a:highlight>
                  <a:srgbClr val="FFFF00"/>
                </a:highlight>
              </a:rPr>
              <a:t>a good match </a:t>
            </a:r>
            <a:r>
              <a:rPr lang="en-US" dirty="0"/>
              <a:t>between mesh </a:t>
            </a:r>
            <a:r>
              <a:rPr lang="en-US" dirty="0">
                <a:solidFill>
                  <a:srgbClr val="FF0000"/>
                </a:solidFill>
              </a:rPr>
              <a:t>refinement, mesh quality, domain size and time step refinement is very important to produce a quality result</a:t>
            </a:r>
            <a:r>
              <a:rPr lang="en-US" dirty="0"/>
              <a:t>, i.e. accurate solution and reasonable computation cost.</a:t>
            </a:r>
          </a:p>
        </p:txBody>
      </p:sp>
    </p:spTree>
    <p:extLst>
      <p:ext uri="{BB962C8B-B14F-4D97-AF65-F5344CB8AC3E}">
        <p14:creationId xmlns:p14="http://schemas.microsoft.com/office/powerpoint/2010/main" val="1450522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38FC-906A-46A4-B561-2E2A5F74EC8A}"/>
              </a:ext>
            </a:extLst>
          </p:cNvPr>
          <p:cNvSpPr>
            <a:spLocks noGrp="1"/>
          </p:cNvSpPr>
          <p:nvPr>
            <p:ph type="title"/>
          </p:nvPr>
        </p:nvSpPr>
        <p:spPr/>
        <p:txBody>
          <a:bodyPr/>
          <a:lstStyle/>
          <a:p>
            <a:r>
              <a:rPr lang="en-US" dirty="0"/>
              <a:t>Mesh metric :</a:t>
            </a:r>
          </a:p>
        </p:txBody>
      </p:sp>
      <p:sp>
        <p:nvSpPr>
          <p:cNvPr id="3" name="Content Placeholder 2">
            <a:extLst>
              <a:ext uri="{FF2B5EF4-FFF2-40B4-BE49-F238E27FC236}">
                <a16:creationId xmlns:a16="http://schemas.microsoft.com/office/drawing/2014/main" id="{BC3BA26F-5CDE-4F14-AB5F-2F346D091FF5}"/>
              </a:ext>
            </a:extLst>
          </p:cNvPr>
          <p:cNvSpPr>
            <a:spLocks noGrp="1"/>
          </p:cNvSpPr>
          <p:nvPr>
            <p:ph idx="1"/>
          </p:nvPr>
        </p:nvSpPr>
        <p:spPr/>
        <p:txBody>
          <a:bodyPr/>
          <a:lstStyle/>
          <a:p>
            <a:pPr marL="514350" indent="-514350">
              <a:buFont typeface="+mj-lt"/>
              <a:buAutoNum type="arabicPeriod"/>
            </a:pPr>
            <a:r>
              <a:rPr lang="en-US" dirty="0"/>
              <a:t>Aspect ratio</a:t>
            </a:r>
          </a:p>
          <a:p>
            <a:pPr marL="514350" indent="-514350">
              <a:buFont typeface="+mj-lt"/>
              <a:buAutoNum type="arabicPeriod"/>
            </a:pPr>
            <a:endParaRPr lang="en-US" dirty="0"/>
          </a:p>
          <a:p>
            <a:pPr marL="514350" indent="-514350">
              <a:buFont typeface="+mj-lt"/>
              <a:buAutoNum type="arabicPeriod"/>
            </a:pPr>
            <a:r>
              <a:rPr lang="en-US" dirty="0"/>
              <a:t>Skewness</a:t>
            </a:r>
          </a:p>
          <a:p>
            <a:pPr marL="514350" indent="-514350">
              <a:buFont typeface="+mj-lt"/>
              <a:buAutoNum type="arabicPeriod"/>
            </a:pPr>
            <a:endParaRPr lang="en-US" dirty="0"/>
          </a:p>
          <a:p>
            <a:pPr marL="514350" indent="-514350">
              <a:buFont typeface="+mj-lt"/>
              <a:buAutoNum type="arabicPeriod"/>
            </a:pPr>
            <a:r>
              <a:rPr lang="en-US" dirty="0"/>
              <a:t>Orthogonal quality</a:t>
            </a:r>
          </a:p>
        </p:txBody>
      </p:sp>
    </p:spTree>
    <p:extLst>
      <p:ext uri="{BB962C8B-B14F-4D97-AF65-F5344CB8AC3E}">
        <p14:creationId xmlns:p14="http://schemas.microsoft.com/office/powerpoint/2010/main" val="20060534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9117-2D97-494D-AB27-DF32D6DBE710}"/>
              </a:ext>
            </a:extLst>
          </p:cNvPr>
          <p:cNvSpPr>
            <a:spLocks noGrp="1"/>
          </p:cNvSpPr>
          <p:nvPr>
            <p:ph type="ctrTitle"/>
          </p:nvPr>
        </p:nvSpPr>
        <p:spPr/>
        <p:txBody>
          <a:bodyPr>
            <a:normAutofit fontScale="90000"/>
          </a:bodyPr>
          <a:lstStyle/>
          <a:p>
            <a:r>
              <a:rPr lang="en-US" dirty="0"/>
              <a:t>(2) An advanced turbulence model.</a:t>
            </a:r>
            <a:br>
              <a:rPr lang="en-US" dirty="0"/>
            </a:br>
            <a:endParaRPr lang="en-US" dirty="0"/>
          </a:p>
        </p:txBody>
      </p:sp>
    </p:spTree>
    <p:extLst>
      <p:ext uri="{BB962C8B-B14F-4D97-AF65-F5344CB8AC3E}">
        <p14:creationId xmlns:p14="http://schemas.microsoft.com/office/powerpoint/2010/main" val="9598554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9634" name="Group 2">
            <a:extLst>
              <a:ext uri="{FF2B5EF4-FFF2-40B4-BE49-F238E27FC236}">
                <a16:creationId xmlns:a16="http://schemas.microsoft.com/office/drawing/2014/main" id="{CF939B14-2ECD-448C-9330-3CEE0DA67254}"/>
              </a:ext>
            </a:extLst>
          </p:cNvPr>
          <p:cNvGraphicFramePr>
            <a:graphicFrameLocks noGrp="1"/>
          </p:cNvGraphicFramePr>
          <p:nvPr/>
        </p:nvGraphicFramePr>
        <p:xfrm>
          <a:off x="1676401" y="1019176"/>
          <a:ext cx="8829675" cy="5411791"/>
        </p:xfrm>
        <a:graphic>
          <a:graphicData uri="http://schemas.openxmlformats.org/drawingml/2006/table">
            <a:tbl>
              <a:tblPr/>
              <a:tblGrid>
                <a:gridCol w="1790700">
                  <a:extLst>
                    <a:ext uri="{9D8B030D-6E8A-4147-A177-3AD203B41FA5}">
                      <a16:colId xmlns:a16="http://schemas.microsoft.com/office/drawing/2014/main" val="20000"/>
                    </a:ext>
                  </a:extLst>
                </a:gridCol>
                <a:gridCol w="7038975">
                  <a:extLst>
                    <a:ext uri="{9D8B030D-6E8A-4147-A177-3AD203B41FA5}">
                      <a16:colId xmlns:a16="http://schemas.microsoft.com/office/drawing/2014/main" val="20001"/>
                    </a:ext>
                  </a:extLst>
                </a:gridCol>
              </a:tblGrid>
              <a:tr h="500063">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dirty="0">
                          <a:ln>
                            <a:noFill/>
                          </a:ln>
                          <a:solidFill>
                            <a:schemeClr val="tx1"/>
                          </a:solidFill>
                          <a:effectLst/>
                          <a:latin typeface="Arial" panose="020B0604020202020204" pitchFamily="34" charset="0"/>
                        </a:rPr>
                        <a:t>Model</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a:ln>
                            <a:noFill/>
                          </a:ln>
                          <a:solidFill>
                            <a:schemeClr val="tx1"/>
                          </a:solidFill>
                          <a:effectLst/>
                          <a:latin typeface="Arial" panose="020B0604020202020204" pitchFamily="34" charset="0"/>
                        </a:rPr>
                        <a:t>Description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833438">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dirty="0" err="1">
                          <a:ln>
                            <a:noFill/>
                          </a:ln>
                          <a:solidFill>
                            <a:srgbClr val="000080"/>
                          </a:solidFill>
                          <a:effectLst/>
                          <a:latin typeface="Arial" panose="020B0604020202020204" pitchFamily="34" charset="0"/>
                        </a:rPr>
                        <a:t>Spalart</a:t>
                      </a:r>
                      <a:r>
                        <a:rPr kumimoji="0" lang="en-US" altLang="en-US" sz="1600" b="1" i="0" u="none" strike="noStrike" cap="none" normalizeH="0" baseline="0" dirty="0">
                          <a:ln>
                            <a:noFill/>
                          </a:ln>
                          <a:solidFill>
                            <a:srgbClr val="000080"/>
                          </a:solidFill>
                          <a:effectLst/>
                          <a:latin typeface="Arial" panose="020B0604020202020204" pitchFamily="34" charset="0"/>
                        </a:rPr>
                        <a:t> –</a:t>
                      </a:r>
                    </a:p>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dirty="0" err="1">
                          <a:ln>
                            <a:noFill/>
                          </a:ln>
                          <a:solidFill>
                            <a:srgbClr val="000080"/>
                          </a:solidFill>
                          <a:effectLst/>
                          <a:latin typeface="Arial" panose="020B0604020202020204" pitchFamily="34" charset="0"/>
                        </a:rPr>
                        <a:t>Allmaras</a:t>
                      </a:r>
                      <a:endParaRPr kumimoji="0" lang="en-US" altLang="en-US" sz="1600" b="1" i="0" u="none" strike="noStrike" cap="none" normalizeH="0" baseline="0" dirty="0">
                        <a:ln>
                          <a:noFill/>
                        </a:ln>
                        <a:solidFill>
                          <a:srgbClr val="000080"/>
                        </a:solidFill>
                        <a:effectLst/>
                        <a:latin typeface="Arial" panose="020B0604020202020204" pitchFamily="34"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200" b="0" i="0" u="none" strike="noStrike" cap="none" normalizeH="0" baseline="0" dirty="0">
                          <a:ln>
                            <a:noFill/>
                          </a:ln>
                          <a:solidFill>
                            <a:schemeClr val="tx1"/>
                          </a:solidFill>
                          <a:effectLst/>
                          <a:latin typeface="Arial" panose="020B0604020202020204" pitchFamily="34" charset="0"/>
                        </a:rPr>
                        <a:t>A single transport equation model solving directly for a modified turbulent viscosity.  Designed specifically for aerospace applications involving wall-bounded flows on a fine near-wall mesh. Option to include strain rate in k production term improves predictions of </a:t>
                      </a:r>
                      <a:r>
                        <a:rPr kumimoji="0" lang="en-US" altLang="en-US" sz="1200" b="0" i="0" u="none" strike="noStrike" cap="none" normalizeH="0" baseline="0" dirty="0" err="1">
                          <a:ln>
                            <a:noFill/>
                          </a:ln>
                          <a:solidFill>
                            <a:schemeClr val="tx1"/>
                          </a:solidFill>
                          <a:effectLst/>
                          <a:latin typeface="Arial" panose="020B0604020202020204" pitchFamily="34" charset="0"/>
                        </a:rPr>
                        <a:t>vortical</a:t>
                      </a:r>
                      <a:r>
                        <a:rPr kumimoji="0" lang="en-US" altLang="en-US" sz="1200" b="0" i="0" u="none" strike="noStrike" cap="none" normalizeH="0" baseline="0" dirty="0">
                          <a:ln>
                            <a:noFill/>
                          </a:ln>
                          <a:solidFill>
                            <a:schemeClr val="tx1"/>
                          </a:solidFill>
                          <a:effectLst/>
                          <a:latin typeface="Arial" panose="020B0604020202020204" pitchFamily="34" charset="0"/>
                        </a:rPr>
                        <a:t> flows.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49288">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a:ln>
                            <a:noFill/>
                          </a:ln>
                          <a:solidFill>
                            <a:srgbClr val="008000"/>
                          </a:solidFill>
                          <a:effectLst/>
                          <a:latin typeface="Arial" panose="020B0604020202020204" pitchFamily="34" charset="0"/>
                        </a:rPr>
                        <a:t>Standard k–</a:t>
                      </a:r>
                      <a:r>
                        <a:rPr kumimoji="0" lang="el-GR" altLang="en-US" sz="1600" b="1" i="0" u="none" strike="noStrike" cap="none" normalizeH="0" baseline="0">
                          <a:ln>
                            <a:noFill/>
                          </a:ln>
                          <a:solidFill>
                            <a:srgbClr val="008000"/>
                          </a:solidFill>
                          <a:effectLst/>
                          <a:latin typeface="Arial" panose="020B0604020202020204" pitchFamily="34" charset="0"/>
                          <a:cs typeface="Times New Roman" panose="02020603050405020304" pitchFamily="18" charset="0"/>
                        </a:rPr>
                        <a:t>ε</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200" b="0" i="0" u="none" strike="noStrike" cap="none" normalizeH="0" baseline="0">
                          <a:ln>
                            <a:noFill/>
                          </a:ln>
                          <a:solidFill>
                            <a:schemeClr val="tx1"/>
                          </a:solidFill>
                          <a:effectLst/>
                          <a:latin typeface="Arial" panose="020B0604020202020204" pitchFamily="34" charset="0"/>
                        </a:rPr>
                        <a:t>The baseline two-transport-equation model solving for k and </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ε</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This is the default </a:t>
                      </a:r>
                      <a:r>
                        <a:rPr kumimoji="0" lang="en-US" altLang="en-US" sz="1200" b="0" i="0" u="none" strike="noStrike" cap="none" normalizeH="0" baseline="0">
                          <a:ln>
                            <a:noFill/>
                          </a:ln>
                          <a:solidFill>
                            <a:schemeClr val="tx1"/>
                          </a:solidFill>
                          <a:effectLst/>
                          <a:latin typeface="Arial" panose="020B0604020202020204" pitchFamily="34" charset="0"/>
                        </a:rPr>
                        <a:t>k–</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ε</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model.  Coefficients are empirically derived; valid for fully turbulent flows only.  Options to account for viscous heating, buoyancy, and compressibility are shared with other </a:t>
                      </a:r>
                      <a:r>
                        <a:rPr kumimoji="0" lang="en-US" altLang="en-US" sz="1200" b="0" i="0" u="none" strike="noStrike" cap="none" normalizeH="0" baseline="0">
                          <a:ln>
                            <a:noFill/>
                          </a:ln>
                          <a:solidFill>
                            <a:schemeClr val="tx1"/>
                          </a:solidFill>
                          <a:effectLst/>
                          <a:latin typeface="Arial" panose="020B0604020202020204" pitchFamily="34" charset="0"/>
                        </a:rPr>
                        <a:t>k–</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ε</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models.</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649288">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a:ln>
                            <a:noFill/>
                          </a:ln>
                          <a:solidFill>
                            <a:srgbClr val="008000"/>
                          </a:solidFill>
                          <a:effectLst/>
                          <a:latin typeface="Arial" panose="020B0604020202020204" pitchFamily="34" charset="0"/>
                        </a:rPr>
                        <a:t>RNG k–</a:t>
                      </a:r>
                      <a:r>
                        <a:rPr kumimoji="0" lang="el-GR" altLang="en-US" sz="1600" b="1" i="0" u="none" strike="noStrike" cap="none" normalizeH="0" baseline="0">
                          <a:ln>
                            <a:noFill/>
                          </a:ln>
                          <a:solidFill>
                            <a:srgbClr val="008000"/>
                          </a:solidFill>
                          <a:effectLst/>
                          <a:latin typeface="Arial" panose="020B0604020202020204" pitchFamily="34" charset="0"/>
                          <a:cs typeface="Times New Roman" panose="02020603050405020304" pitchFamily="18" charset="0"/>
                        </a:rPr>
                        <a:t>ε</a:t>
                      </a:r>
                      <a:endParaRPr kumimoji="0" lang="en-US" altLang="en-US" sz="1600" b="1" i="0" u="none" strike="noStrike" cap="none" normalizeH="0" baseline="0">
                        <a:ln>
                          <a:noFill/>
                        </a:ln>
                        <a:solidFill>
                          <a:srgbClr val="008000"/>
                        </a:solidFill>
                        <a:effectLst/>
                        <a:latin typeface="Arial" panose="020B0604020202020204" pitchFamily="34" charset="0"/>
                        <a:cs typeface="Times New Roman" panose="02020603050405020304"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200" b="0" i="0" u="none" strike="noStrike" cap="none" normalizeH="0" baseline="0">
                          <a:ln>
                            <a:noFill/>
                          </a:ln>
                          <a:solidFill>
                            <a:schemeClr val="tx1"/>
                          </a:solidFill>
                          <a:effectLst/>
                          <a:latin typeface="Arial" panose="020B0604020202020204" pitchFamily="34" charset="0"/>
                        </a:rPr>
                        <a:t>A variant of the standard k–</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ε</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model.  Equations and coefficients are analytically derived.  Significant changes in the </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ε</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equation improves the ability to model highly strained flows.  Additional options aid in predicting swirling and low Reynolds number flows.</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63550">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a:ln>
                            <a:noFill/>
                          </a:ln>
                          <a:solidFill>
                            <a:srgbClr val="008000"/>
                          </a:solidFill>
                          <a:effectLst/>
                          <a:latin typeface="Arial" panose="020B0604020202020204" pitchFamily="34" charset="0"/>
                        </a:rPr>
                        <a:t>Realizable k–</a:t>
                      </a:r>
                      <a:r>
                        <a:rPr kumimoji="0" lang="el-GR" altLang="en-US" sz="1600" b="1" i="0" u="none" strike="noStrike" cap="none" normalizeH="0" baseline="0">
                          <a:ln>
                            <a:noFill/>
                          </a:ln>
                          <a:solidFill>
                            <a:srgbClr val="008000"/>
                          </a:solidFill>
                          <a:effectLst/>
                          <a:latin typeface="Arial" panose="020B0604020202020204" pitchFamily="34" charset="0"/>
                          <a:cs typeface="Times New Roman" panose="02020603050405020304" pitchFamily="18" charset="0"/>
                        </a:rPr>
                        <a:t>ε</a:t>
                      </a:r>
                      <a:endParaRPr kumimoji="0" lang="en-US" altLang="en-US" sz="1600" b="1" i="0" u="none" strike="noStrike" cap="none" normalizeH="0" baseline="0">
                        <a:ln>
                          <a:noFill/>
                        </a:ln>
                        <a:solidFill>
                          <a:srgbClr val="008000"/>
                        </a:solidFill>
                        <a:effectLst/>
                        <a:latin typeface="Arial" panose="020B0604020202020204" pitchFamily="34" charset="0"/>
                        <a:cs typeface="Times New Roman" panose="02020603050405020304"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200" b="0" i="0" u="none" strike="noStrike" cap="none" normalizeH="0" baseline="0">
                          <a:ln>
                            <a:noFill/>
                          </a:ln>
                          <a:solidFill>
                            <a:schemeClr val="tx1"/>
                          </a:solidFill>
                          <a:effectLst/>
                          <a:latin typeface="Arial" panose="020B0604020202020204" pitchFamily="34" charset="0"/>
                        </a:rPr>
                        <a:t>A variant of the standard k–</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ε</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model.  Its “realizability” stems from changes that allow certain mathematical constraints to be obeyed which ultimately improves the performance of this model.</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833438">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a:ln>
                            <a:noFill/>
                          </a:ln>
                          <a:solidFill>
                            <a:srgbClr val="FF0000"/>
                          </a:solidFill>
                          <a:effectLst/>
                          <a:latin typeface="Arial" panose="020B0604020202020204" pitchFamily="34" charset="0"/>
                        </a:rPr>
                        <a:t>Standard k–</a:t>
                      </a:r>
                      <a:r>
                        <a:rPr kumimoji="0" lang="el-GR" altLang="en-US" sz="1600" b="1" i="0" u="none" strike="noStrike" cap="none" normalizeH="0" baseline="0">
                          <a:ln>
                            <a:noFill/>
                          </a:ln>
                          <a:solidFill>
                            <a:srgbClr val="FF0000"/>
                          </a:solidFill>
                          <a:effectLst/>
                          <a:latin typeface="Arial" panose="020B0604020202020204" pitchFamily="34" charset="0"/>
                          <a:cs typeface="Times New Roman" panose="02020603050405020304" pitchFamily="18" charset="0"/>
                        </a:rPr>
                        <a:t>ω</a:t>
                      </a:r>
                      <a:endParaRPr kumimoji="0" lang="el-GR" altLang="en-US" sz="1600" b="1" i="0" u="none" strike="noStrike" cap="none" normalizeH="0" baseline="0">
                        <a:ln>
                          <a:noFill/>
                        </a:ln>
                        <a:solidFill>
                          <a:srgbClr val="FF0000"/>
                        </a:solidFill>
                        <a:effectLst/>
                        <a:latin typeface="Arial" panose="020B0604020202020204" pitchFamily="34"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200" b="0" i="0" u="none" strike="noStrike" cap="none" normalizeH="0" baseline="0">
                          <a:ln>
                            <a:noFill/>
                          </a:ln>
                          <a:solidFill>
                            <a:schemeClr val="tx1"/>
                          </a:solidFill>
                          <a:effectLst/>
                          <a:latin typeface="Arial" panose="020B0604020202020204" pitchFamily="34" charset="0"/>
                        </a:rPr>
                        <a:t>A two-transport-equation model solving for k and </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ω</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the specific dissipation rate (</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ε</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 k) based on Wilcox (1998).  This is the default k–</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ω</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model.  Demonstrates superior performance for wall-bounded  and  low Reynolds number flows.  Shows potential for predicting transition.  Options account for transitional, free shear, and compressible flows.</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833438">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a:ln>
                            <a:noFill/>
                          </a:ln>
                          <a:solidFill>
                            <a:srgbClr val="FF0000"/>
                          </a:solidFill>
                          <a:effectLst/>
                          <a:latin typeface="Arial" panose="020B0604020202020204" pitchFamily="34" charset="0"/>
                        </a:rPr>
                        <a:t>SST k–</a:t>
                      </a:r>
                      <a:r>
                        <a:rPr kumimoji="0" lang="el-GR" altLang="en-US" sz="1600" b="1" i="0" u="none" strike="noStrike" cap="none" normalizeH="0" baseline="0">
                          <a:ln>
                            <a:noFill/>
                          </a:ln>
                          <a:solidFill>
                            <a:srgbClr val="FF0000"/>
                          </a:solidFill>
                          <a:effectLst/>
                          <a:latin typeface="Arial" panose="020B0604020202020204" pitchFamily="34" charset="0"/>
                          <a:cs typeface="Times New Roman" panose="02020603050405020304" pitchFamily="18" charset="0"/>
                        </a:rPr>
                        <a:t>ω</a:t>
                      </a:r>
                      <a:endParaRPr kumimoji="0" lang="en-US" altLang="en-US" sz="1600" b="1" i="0" u="none" strike="noStrike" cap="none" normalizeH="0" baseline="0">
                        <a:ln>
                          <a:noFill/>
                        </a:ln>
                        <a:solidFill>
                          <a:srgbClr val="FF0000"/>
                        </a:solidFill>
                        <a:effectLst/>
                        <a:latin typeface="Arial" panose="020B0604020202020204" pitchFamily="34" charset="0"/>
                        <a:cs typeface="Times New Roman" panose="02020603050405020304"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200" b="0" i="0" u="none" strike="noStrike" cap="none" normalizeH="0" baseline="0">
                          <a:ln>
                            <a:noFill/>
                          </a:ln>
                          <a:solidFill>
                            <a:schemeClr val="tx1"/>
                          </a:solidFill>
                          <a:effectLst/>
                          <a:latin typeface="Arial" panose="020B0604020202020204" pitchFamily="34" charset="0"/>
                        </a:rPr>
                        <a:t>A variant of the standard </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k–</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ω</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model.  Combines the original Wilcox model for use near walls and the </a:t>
                      </a:r>
                      <a:r>
                        <a:rPr kumimoji="0" lang="en-US" altLang="en-US" sz="1200" b="0" i="0" u="none" strike="noStrike" cap="none" normalizeH="0" baseline="0">
                          <a:ln>
                            <a:noFill/>
                          </a:ln>
                          <a:solidFill>
                            <a:schemeClr val="tx1"/>
                          </a:solidFill>
                          <a:effectLst/>
                          <a:latin typeface="Arial" panose="020B0604020202020204" pitchFamily="34" charset="0"/>
                        </a:rPr>
                        <a:t>standard k–</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ε</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model away from walls using a blending function.  Also limits turbulent viscosity to guarantee that </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τ</a:t>
                      </a:r>
                      <a:r>
                        <a:rPr kumimoji="0" lang="en-US" altLang="en-US" sz="1200" b="0" i="0" u="none" strike="noStrike" cap="none" normalizeH="0" baseline="-25000">
                          <a:ln>
                            <a:noFill/>
                          </a:ln>
                          <a:solidFill>
                            <a:schemeClr val="tx1"/>
                          </a:solidFill>
                          <a:effectLst/>
                          <a:latin typeface="Arial" panose="020B0604020202020204" pitchFamily="34" charset="0"/>
                          <a:cs typeface="Times New Roman" panose="02020603050405020304" pitchFamily="18" charset="0"/>
                        </a:rPr>
                        <a:t>T</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 k.  The transition and shearing options are borrowed from </a:t>
                      </a:r>
                      <a:r>
                        <a:rPr kumimoji="0" lang="en-US" altLang="en-US" sz="1200" b="0" i="0" u="none" strike="noStrike" cap="none" normalizeH="0" baseline="0">
                          <a:ln>
                            <a:noFill/>
                          </a:ln>
                          <a:solidFill>
                            <a:schemeClr val="tx1"/>
                          </a:solidFill>
                          <a:effectLst/>
                          <a:latin typeface="Arial" panose="020B0604020202020204" pitchFamily="34" charset="0"/>
                        </a:rPr>
                        <a:t>standard </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k–</a:t>
                      </a:r>
                      <a:r>
                        <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ω</a:t>
                      </a:r>
                      <a:r>
                        <a:rPr kumimoji="0" lang="en-US"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No option to include compressibility.</a:t>
                      </a:r>
                      <a:endParaRPr kumimoji="0" lang="el-GR" altLang="en-US" sz="12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649288">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600" b="1" i="0" u="none" strike="noStrike" cap="none" normalizeH="0" baseline="0">
                          <a:ln>
                            <a:noFill/>
                          </a:ln>
                          <a:solidFill>
                            <a:schemeClr val="tx2"/>
                          </a:solidFill>
                          <a:effectLst/>
                          <a:latin typeface="Arial" panose="020B0604020202020204" pitchFamily="34" charset="0"/>
                        </a:rPr>
                        <a:t>Reynolds Stress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16707C"/>
                        </a:buClr>
                        <a:tabLst>
                          <a:tab pos="457200" algn="l"/>
                        </a:tabLst>
                        <a:defRPr b="1">
                          <a:solidFill>
                            <a:schemeClr val="tx1"/>
                          </a:solidFill>
                          <a:latin typeface="Arial" panose="020B0604020202020204" pitchFamily="34" charset="0"/>
                        </a:defRPr>
                      </a:lvl1pPr>
                      <a:lvl2pPr marL="742950" indent="-285750" eaLnBrk="0" hangingPunct="0">
                        <a:spcBef>
                          <a:spcPct val="20000"/>
                        </a:spcBef>
                        <a:buClr>
                          <a:srgbClr val="16707C"/>
                        </a:buClr>
                        <a:buFont typeface="Times New Roman" panose="02020603050405020304" pitchFamily="18" charset="0"/>
                        <a:tabLst>
                          <a:tab pos="457200" algn="l"/>
                        </a:tabLst>
                        <a:defRPr sz="1600" b="1">
                          <a:solidFill>
                            <a:schemeClr val="tx1"/>
                          </a:solidFill>
                          <a:latin typeface="Arial" panose="020B0604020202020204" pitchFamily="34" charset="0"/>
                        </a:defRPr>
                      </a:lvl2pPr>
                      <a:lvl3pPr marL="1143000" indent="-228600" eaLnBrk="0" hangingPunct="0">
                        <a:spcBef>
                          <a:spcPct val="20000"/>
                        </a:spcBef>
                        <a:buClr>
                          <a:srgbClr val="16707C"/>
                        </a:buClr>
                        <a:tabLst>
                          <a:tab pos="457200" algn="l"/>
                        </a:tabLst>
                        <a:defRPr sz="1400" b="1">
                          <a:solidFill>
                            <a:schemeClr val="tx1"/>
                          </a:solidFill>
                          <a:latin typeface="Arial" panose="020B0604020202020204" pitchFamily="34" charset="0"/>
                        </a:defRPr>
                      </a:lvl3pPr>
                      <a:lvl4pPr marL="1600200" indent="-228600" eaLnBrk="0" hangingPunct="0">
                        <a:spcBef>
                          <a:spcPct val="20000"/>
                        </a:spcBef>
                        <a:buClr>
                          <a:srgbClr val="16707C"/>
                        </a:buClr>
                        <a:buFont typeface="Times New Roman" panose="02020603050405020304" pitchFamily="18" charset="0"/>
                        <a:tabLst>
                          <a:tab pos="457200" algn="l"/>
                        </a:tabLst>
                        <a:defRPr sz="1200" b="1">
                          <a:solidFill>
                            <a:schemeClr val="tx1"/>
                          </a:solidFill>
                          <a:latin typeface="Arial" panose="020B0604020202020204" pitchFamily="34" charset="0"/>
                        </a:defRPr>
                      </a:lvl4pPr>
                      <a:lvl5pPr marL="2057400" indent="-228600" eaLnBrk="0" hangingPunct="0">
                        <a:spcBef>
                          <a:spcPct val="20000"/>
                        </a:spcBef>
                        <a:buClr>
                          <a:srgbClr val="16707C"/>
                        </a:buClr>
                        <a:tabLst>
                          <a:tab pos="457200" algn="l"/>
                        </a:tabLst>
                        <a:defRPr sz="10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16707C"/>
                        </a:buClr>
                        <a:tabLst>
                          <a:tab pos="457200" algn="l"/>
                        </a:tabLst>
                        <a:defRPr sz="1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anose="05000000000000000000" pitchFamily="2" charset="2"/>
                        <a:buNone/>
                        <a:tabLst>
                          <a:tab pos="457200" algn="l"/>
                        </a:tabLst>
                      </a:pPr>
                      <a:r>
                        <a:rPr kumimoji="0" lang="en-US" altLang="en-US" sz="1200" b="0" i="0" u="none" strike="noStrike" cap="none" normalizeH="0" baseline="0" dirty="0">
                          <a:ln>
                            <a:noFill/>
                          </a:ln>
                          <a:solidFill>
                            <a:schemeClr val="tx1"/>
                          </a:solidFill>
                          <a:effectLst/>
                          <a:latin typeface="Arial" panose="020B0604020202020204" pitchFamily="34" charset="0"/>
                        </a:rPr>
                        <a:t>Reynolds stresses are solved directly using transport equations, avoiding isotropic viscosity assumption of other models.  Use for highly swirling flows.  Quadratic pressure-strain option  improves performance for many basic shear flows.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2255" name="Rectangle 451">
            <a:extLst>
              <a:ext uri="{FF2B5EF4-FFF2-40B4-BE49-F238E27FC236}">
                <a16:creationId xmlns:a16="http://schemas.microsoft.com/office/drawing/2014/main" id="{32507688-9728-4C2B-9276-35346E04B15A}"/>
              </a:ext>
            </a:extLst>
          </p:cNvPr>
          <p:cNvSpPr>
            <a:spLocks noGrp="1" noChangeArrowheads="1"/>
          </p:cNvSpPr>
          <p:nvPr>
            <p:ph type="title" idx="4294967295"/>
          </p:nvPr>
        </p:nvSpPr>
        <p:spPr>
          <a:xfrm>
            <a:off x="1663700" y="341313"/>
            <a:ext cx="6934200" cy="457200"/>
          </a:xfrm>
        </p:spPr>
        <p:txBody>
          <a:bodyPr>
            <a:normAutofit fontScale="90000"/>
          </a:bodyPr>
          <a:lstStyle/>
          <a:p>
            <a:pPr eaLnBrk="1" hangingPunct="1"/>
            <a:r>
              <a:rPr lang="en-US" altLang="en-US" sz="3200" u="sng" dirty="0"/>
              <a:t>RANS Models Descriptions</a:t>
            </a:r>
          </a:p>
        </p:txBody>
      </p:sp>
    </p:spTree>
    <p:extLst>
      <p:ext uri="{BB962C8B-B14F-4D97-AF65-F5344CB8AC3E}">
        <p14:creationId xmlns:p14="http://schemas.microsoft.com/office/powerpoint/2010/main" val="10083527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4689A9C6-BEE5-424B-AC28-6F154D4E5A9B}"/>
              </a:ext>
            </a:extLst>
          </p:cNvPr>
          <p:cNvSpPr>
            <a:spLocks noGrp="1" noChangeArrowheads="1"/>
          </p:cNvSpPr>
          <p:nvPr>
            <p:ph type="title" idx="4294967295"/>
          </p:nvPr>
        </p:nvSpPr>
        <p:spPr>
          <a:xfrm>
            <a:off x="1651000" y="341313"/>
            <a:ext cx="6934200" cy="457200"/>
          </a:xfrm>
        </p:spPr>
        <p:txBody>
          <a:bodyPr>
            <a:normAutofit fontScale="90000"/>
          </a:bodyPr>
          <a:lstStyle/>
          <a:p>
            <a:pPr eaLnBrk="1" hangingPunct="1"/>
            <a:r>
              <a:rPr lang="en-US" altLang="en-US" sz="3200" u="sng"/>
              <a:t>RANS Models Behavior Summary</a:t>
            </a:r>
          </a:p>
        </p:txBody>
      </p:sp>
      <p:graphicFrame>
        <p:nvGraphicFramePr>
          <p:cNvPr id="1350659" name="Group 3">
            <a:extLst>
              <a:ext uri="{FF2B5EF4-FFF2-40B4-BE49-F238E27FC236}">
                <a16:creationId xmlns:a16="http://schemas.microsoft.com/office/drawing/2014/main" id="{ED9430CB-9DF5-44A1-B2DC-345431BD5C14}"/>
              </a:ext>
            </a:extLst>
          </p:cNvPr>
          <p:cNvGraphicFramePr>
            <a:graphicFrameLocks noGrp="1"/>
          </p:cNvGraphicFramePr>
          <p:nvPr/>
        </p:nvGraphicFramePr>
        <p:xfrm>
          <a:off x="1676401" y="1036639"/>
          <a:ext cx="8829675" cy="5341939"/>
        </p:xfrm>
        <a:graphic>
          <a:graphicData uri="http://schemas.openxmlformats.org/drawingml/2006/table">
            <a:tbl>
              <a:tblPr/>
              <a:tblGrid>
                <a:gridCol w="1790700">
                  <a:extLst>
                    <a:ext uri="{9D8B030D-6E8A-4147-A177-3AD203B41FA5}">
                      <a16:colId xmlns:a16="http://schemas.microsoft.com/office/drawing/2014/main" val="20000"/>
                    </a:ext>
                  </a:extLst>
                </a:gridCol>
                <a:gridCol w="7038975">
                  <a:extLst>
                    <a:ext uri="{9D8B030D-6E8A-4147-A177-3AD203B41FA5}">
                      <a16:colId xmlns:a16="http://schemas.microsoft.com/office/drawing/2014/main" val="20001"/>
                    </a:ext>
                  </a:extLst>
                </a:gridCol>
              </a:tblGrid>
              <a:tr h="482533">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chemeClr val="tx1"/>
                          </a:solidFill>
                          <a:effectLst/>
                          <a:latin typeface="Arial" charset="0"/>
                        </a:rPr>
                        <a:t>Model</a:t>
                      </a: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chemeClr val="tx1"/>
                          </a:solidFill>
                          <a:effectLst/>
                          <a:latin typeface="Arial" charset="0"/>
                        </a:rPr>
                        <a:t>Behavior and Usage</a:t>
                      </a: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833323">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rgbClr val="000080"/>
                          </a:solidFill>
                          <a:effectLst/>
                          <a:latin typeface="Arial" charset="0"/>
                        </a:rPr>
                        <a:t>Spalart –</a:t>
                      </a:r>
                    </a:p>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rgbClr val="000080"/>
                          </a:solidFill>
                          <a:effectLst/>
                          <a:latin typeface="Arial" charset="0"/>
                        </a:rPr>
                        <a:t>Allmaras</a:t>
                      </a: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200" b="0" i="0" u="none" strike="noStrike" cap="none" normalizeH="0" baseline="0">
                          <a:ln>
                            <a:noFill/>
                          </a:ln>
                          <a:solidFill>
                            <a:schemeClr val="tx1"/>
                          </a:solidFill>
                          <a:effectLst/>
                          <a:latin typeface="Arial" charset="0"/>
                        </a:rPr>
                        <a:t>Economical for large meshes.  Performs poorly for 3D flows, free shear flows, flows with strong separation.  Suitable for mildly complex (quasi-2D) external/internal flows and boundary layer flows under pressure gradient (e.g. airfoils, wings, airplane fuselages, missiles, ship hulls).</a:t>
                      </a: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49198">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rgbClr val="008000"/>
                          </a:solidFill>
                          <a:effectLst/>
                          <a:latin typeface="Arial" charset="0"/>
                        </a:rPr>
                        <a:t>Standard k–ε</a:t>
                      </a:r>
                      <a:endParaRPr kumimoji="0" lang="el-GR" sz="1600" b="1" i="0" u="none" strike="noStrike" cap="none" normalizeH="0" baseline="0">
                        <a:ln>
                          <a:noFill/>
                        </a:ln>
                        <a:solidFill>
                          <a:srgbClr val="008000"/>
                        </a:solidFill>
                        <a:effectLst/>
                        <a:latin typeface="Arial" charset="0"/>
                        <a:cs typeface="Times New Roman" pitchFamily="18" charset="0"/>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200" b="0" i="0" u="none" strike="noStrike" cap="none" normalizeH="0" baseline="0">
                          <a:ln>
                            <a:noFill/>
                          </a:ln>
                          <a:solidFill>
                            <a:schemeClr val="tx1"/>
                          </a:solidFill>
                          <a:effectLst/>
                          <a:latin typeface="Arial" charset="0"/>
                        </a:rPr>
                        <a:t>Robust.  Widely used despite the known limitations of the model.  Performs poorly for complex flows involving severe pressure gradient, separation, strong streamline curvature.  Suitable for initial iterations, initial screening of alternative designs, and parametric studies.</a:t>
                      </a: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649198">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rgbClr val="008000"/>
                          </a:solidFill>
                          <a:effectLst/>
                          <a:latin typeface="Arial" charset="0"/>
                        </a:rPr>
                        <a:t>RNG k–ε</a:t>
                      </a: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200" b="0" i="0" u="none" strike="noStrike" cap="none" normalizeH="0" baseline="0">
                          <a:ln>
                            <a:noFill/>
                          </a:ln>
                          <a:solidFill>
                            <a:schemeClr val="tx1"/>
                          </a:solidFill>
                          <a:effectLst/>
                          <a:latin typeface="Arial" charset="0"/>
                        </a:rPr>
                        <a:t>Suitable for complex shear flows involving rapid strain, moderate swirl, vortices, and locally transitional flows (e.g. boundary layer separation, massive separation, and vortex shedding behind bluff bodies, stall in wide-angle diffusers, room ventilation).</a:t>
                      </a: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63487">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rgbClr val="008000"/>
                          </a:solidFill>
                          <a:effectLst/>
                          <a:latin typeface="Arial" charset="0"/>
                        </a:rPr>
                        <a:t>Realizable k–ε</a:t>
                      </a: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200" b="0" i="0" u="none" strike="noStrike" cap="none" normalizeH="0" baseline="0">
                          <a:ln>
                            <a:noFill/>
                          </a:ln>
                          <a:solidFill>
                            <a:schemeClr val="tx1"/>
                          </a:solidFill>
                          <a:effectLst/>
                          <a:latin typeface="Arial" charset="0"/>
                        </a:rPr>
                        <a:t>Offers largely the same benefits and has similar applications as RNG.  Possibly more accurate and easier to converge than RNG.</a:t>
                      </a: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833323">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rgbClr val="FF0000"/>
                          </a:solidFill>
                          <a:effectLst/>
                          <a:latin typeface="Arial" charset="0"/>
                        </a:rPr>
                        <a:t>Standard k–ω</a:t>
                      </a:r>
                      <a:endParaRPr kumimoji="0" lang="el-GR" sz="1600" b="1" i="0" u="none" strike="noStrike" cap="none" normalizeH="0" baseline="0">
                        <a:ln>
                          <a:noFill/>
                        </a:ln>
                        <a:solidFill>
                          <a:srgbClr val="FF0000"/>
                        </a:solidFill>
                        <a:effectLst/>
                        <a:latin typeface="Arial" charset="0"/>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200" b="0" i="0" u="none" strike="noStrike" cap="none" normalizeH="0" baseline="0">
                          <a:ln>
                            <a:noFill/>
                          </a:ln>
                          <a:solidFill>
                            <a:schemeClr val="tx1"/>
                          </a:solidFill>
                          <a:effectLst/>
                          <a:latin typeface="Arial" charset="0"/>
                        </a:rPr>
                        <a:t>Superior performance for wall-bounded boundary layer, free shear, and low Reynolds number flows.  Suitable for complex boundary layer flows under adverse pressure gradient and separation (external aerodynamics and turbomachinery).  Can be used for transitional flows (though tends to predict early transition).  Separation is typically predicted to be excessive and early.</a:t>
                      </a: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607929">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rgbClr val="FF0000"/>
                          </a:solidFill>
                          <a:effectLst/>
                          <a:latin typeface="Arial" charset="0"/>
                        </a:rPr>
                        <a:t>SST k–ω</a:t>
                      </a: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200" b="0" i="0" u="none" strike="noStrike" cap="none" normalizeH="0" baseline="0">
                          <a:ln>
                            <a:noFill/>
                          </a:ln>
                          <a:solidFill>
                            <a:schemeClr val="tx1"/>
                          </a:solidFill>
                          <a:effectLst/>
                          <a:latin typeface="Arial" charset="0"/>
                        </a:rPr>
                        <a:t>Offers similar benefits as standard k–ω.  </a:t>
                      </a:r>
                      <a:r>
                        <a:rPr kumimoji="0" lang="en-US" sz="1200" b="0" i="0" u="none" strike="noStrike" cap="none" normalizeH="0" baseline="0">
                          <a:ln>
                            <a:noFill/>
                          </a:ln>
                          <a:solidFill>
                            <a:schemeClr val="tx1"/>
                          </a:solidFill>
                          <a:effectLst/>
                          <a:latin typeface="Arial" charset="0"/>
                          <a:cs typeface="Times New Roman" pitchFamily="18" charset="0"/>
                        </a:rPr>
                        <a:t>Dependency on wall distance makes this less suitable for free shear flows.</a:t>
                      </a:r>
                      <a:endParaRPr kumimoji="0" lang="el-GR" sz="1200" b="0" i="0" u="none" strike="noStrike" cap="none" normalizeH="0" baseline="0">
                        <a:ln>
                          <a:noFill/>
                        </a:ln>
                        <a:solidFill>
                          <a:schemeClr val="tx1"/>
                        </a:solidFill>
                        <a:effectLst/>
                        <a:latin typeface="Arial" charset="0"/>
                        <a:cs typeface="Times New Roman" pitchFamily="18" charset="0"/>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822946">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600" b="1" i="0" u="none" strike="noStrike" cap="none" normalizeH="0" baseline="0">
                          <a:ln>
                            <a:noFill/>
                          </a:ln>
                          <a:solidFill>
                            <a:schemeClr val="tx2"/>
                          </a:solidFill>
                          <a:effectLst/>
                          <a:latin typeface="Arial" charset="0"/>
                        </a:rPr>
                        <a:t>Reynolds Stress</a:t>
                      </a: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C0128"/>
                        </a:buClr>
                        <a:buSzPct val="60000"/>
                        <a:buFont typeface="Wingdings" pitchFamily="2" charset="2"/>
                        <a:buNone/>
                        <a:tabLst>
                          <a:tab pos="457200" algn="l"/>
                        </a:tabLst>
                      </a:pPr>
                      <a:r>
                        <a:rPr kumimoji="0" lang="en-US" sz="1200" b="0" i="0" u="none" strike="noStrike" cap="none" normalizeH="0" baseline="0">
                          <a:ln>
                            <a:noFill/>
                          </a:ln>
                          <a:solidFill>
                            <a:schemeClr val="tx1"/>
                          </a:solidFill>
                          <a:effectLst/>
                          <a:latin typeface="Arial" charset="0"/>
                        </a:rPr>
                        <a:t>Physically the most sound RANS model.  Avoids isotropic eddy viscosity assumption.  More CPU time and memory required.  Tougher to converge due to close coupling of equations.  Suitable for complex 3D flows with strong streamline curvature, strong swirl/rotation (e.g. curved duct, rotating flow passages, swirl combustors with very large inlet swirl, cyclones).</a:t>
                      </a: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489160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80B5E-9005-473F-9FC6-CE7C17191FFE}"/>
              </a:ext>
            </a:extLst>
          </p:cNvPr>
          <p:cNvSpPr>
            <a:spLocks noGrp="1"/>
          </p:cNvSpPr>
          <p:nvPr>
            <p:ph type="ctrTitle"/>
          </p:nvPr>
        </p:nvSpPr>
        <p:spPr/>
        <p:txBody>
          <a:bodyPr>
            <a:normAutofit fontScale="90000"/>
          </a:bodyPr>
          <a:lstStyle/>
          <a:p>
            <a:r>
              <a:rPr lang="en-US" dirty="0"/>
              <a:t>(3) An accurate solve scheme.</a:t>
            </a:r>
            <a:br>
              <a:rPr lang="en-US" dirty="0"/>
            </a:br>
            <a:endParaRPr lang="en-US" dirty="0"/>
          </a:p>
        </p:txBody>
      </p:sp>
    </p:spTree>
    <p:extLst>
      <p:ext uri="{BB962C8B-B14F-4D97-AF65-F5344CB8AC3E}">
        <p14:creationId xmlns:p14="http://schemas.microsoft.com/office/powerpoint/2010/main" val="3659172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D133-26D0-4D7B-9CAE-9ED78B04CE30}"/>
              </a:ext>
            </a:extLst>
          </p:cNvPr>
          <p:cNvSpPr>
            <a:spLocks noGrp="1"/>
          </p:cNvSpPr>
          <p:nvPr>
            <p:ph type="title"/>
          </p:nvPr>
        </p:nvSpPr>
        <p:spPr/>
        <p:txBody>
          <a:bodyPr/>
          <a:lstStyle/>
          <a:p>
            <a:r>
              <a:rPr lang="en-US" dirty="0"/>
              <a:t>Y PLUS Adaption</a:t>
            </a:r>
            <a:br>
              <a:rPr lang="en-US" dirty="0"/>
            </a:br>
            <a:endParaRPr lang="en-US" dirty="0"/>
          </a:p>
        </p:txBody>
      </p:sp>
      <p:sp>
        <p:nvSpPr>
          <p:cNvPr id="3" name="Content Placeholder 2">
            <a:extLst>
              <a:ext uri="{FF2B5EF4-FFF2-40B4-BE49-F238E27FC236}">
                <a16:creationId xmlns:a16="http://schemas.microsoft.com/office/drawing/2014/main" id="{7EED3ECD-EFB7-4919-BD74-FF9FFE7B5498}"/>
              </a:ext>
            </a:extLst>
          </p:cNvPr>
          <p:cNvSpPr>
            <a:spLocks noGrp="1"/>
          </p:cNvSpPr>
          <p:nvPr>
            <p:ph idx="1"/>
          </p:nvPr>
        </p:nvSpPr>
        <p:spPr/>
        <p:txBody>
          <a:bodyPr/>
          <a:lstStyle/>
          <a:p>
            <a:pPr marL="0" indent="0">
              <a:buNone/>
            </a:pPr>
            <a:endParaRPr lang="en-US" dirty="0"/>
          </a:p>
          <a:p>
            <a:r>
              <a:rPr lang="en-US" dirty="0"/>
              <a:t>The dimensionless cell wall distance Y PLUS should be below or at least approximated to 1.</a:t>
            </a:r>
          </a:p>
          <a:p>
            <a:pPr marL="0" indent="0">
              <a:buNone/>
            </a:pPr>
            <a:endParaRPr lang="en-US" dirty="0"/>
          </a:p>
        </p:txBody>
      </p:sp>
    </p:spTree>
    <p:extLst>
      <p:ext uri="{BB962C8B-B14F-4D97-AF65-F5344CB8AC3E}">
        <p14:creationId xmlns:p14="http://schemas.microsoft.com/office/powerpoint/2010/main" val="3014725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7645</Words>
  <Application>Microsoft Office PowerPoint</Application>
  <PresentationFormat>Widescreen</PresentationFormat>
  <Paragraphs>710</Paragraphs>
  <Slides>150</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150</vt:i4>
      </vt:variant>
    </vt:vector>
  </HeadingPairs>
  <TitlesOfParts>
    <vt:vector size="169" baseType="lpstr">
      <vt:lpstr>Arial</vt:lpstr>
      <vt:lpstr>Calibri</vt:lpstr>
      <vt:lpstr>Calibri Light</vt:lpstr>
      <vt:lpstr>Cambria Math</vt:lpstr>
      <vt:lpstr>Courier New</vt:lpstr>
      <vt:lpstr>Fd17717-Identity-H</vt:lpstr>
      <vt:lpstr>Fd28684-Identity-H</vt:lpstr>
      <vt:lpstr>Fd29861-Identity-H</vt:lpstr>
      <vt:lpstr>Fd29863-Identity-H</vt:lpstr>
      <vt:lpstr>inherit</vt:lpstr>
      <vt:lpstr>Minion W08 Bold</vt:lpstr>
      <vt:lpstr>Minion W08 Regular_1167271</vt:lpstr>
      <vt:lpstr>Open Sans</vt:lpstr>
      <vt:lpstr>Symbol</vt:lpstr>
      <vt:lpstr>Times New Roman</vt:lpstr>
      <vt:lpstr>TimesNewRoman</vt:lpstr>
      <vt:lpstr>TimesNewRomanPSMT</vt:lpstr>
      <vt:lpstr>Wingdings</vt:lpstr>
      <vt:lpstr>Office Theme</vt:lpstr>
      <vt:lpstr>Main Components</vt:lpstr>
      <vt:lpstr>PowerPoint Presentation</vt:lpstr>
      <vt:lpstr>Rotor</vt:lpstr>
      <vt:lpstr>Nacelle with drivetrain and power electronics</vt:lpstr>
      <vt:lpstr>PowerPoint Presentation</vt:lpstr>
      <vt:lpstr>PowerPoint Presentation</vt:lpstr>
      <vt:lpstr>Vertical Axis Wind Turbine Aerodynamic Analysis</vt:lpstr>
      <vt:lpstr>The wind turbine parameters considered in the design process are: </vt:lpstr>
      <vt:lpstr>Swept area </vt:lpstr>
      <vt:lpstr>Power and power coefficient</vt:lpstr>
      <vt:lpstr>PowerPoint Presentation</vt:lpstr>
      <vt:lpstr>Tip Speed Ratio </vt:lpstr>
      <vt:lpstr>Blade chord </vt:lpstr>
      <vt:lpstr>Number of blades</vt:lpstr>
      <vt:lpstr>Solidity</vt:lpstr>
      <vt:lpstr>Initial angle of attack</vt:lpstr>
      <vt:lpstr>PowerPoint Presentation</vt:lpstr>
      <vt:lpstr>The starting parameters and conditions in which the wind turbine has been tested are</vt:lpstr>
      <vt:lpstr>PowerPoint Presentation</vt:lpstr>
      <vt:lpstr>PowerPoint Presentation</vt:lpstr>
      <vt:lpstr>Princibles of wind power</vt:lpstr>
      <vt:lpstr>PowerPoint Presentation</vt:lpstr>
      <vt:lpstr>PowerPoint Presentation</vt:lpstr>
      <vt:lpstr>PowerPoint Presentation</vt:lpstr>
      <vt:lpstr>Some important graphs</vt:lpstr>
      <vt:lpstr>Some important graphs</vt:lpstr>
      <vt:lpstr>Optimization of selecting aerofoil</vt:lpstr>
      <vt:lpstr>Types of aerofoil used in HAWT</vt:lpstr>
      <vt:lpstr>NREL aerofoils National Renewable Energy Laboratory</vt:lpstr>
      <vt:lpstr>PowerPoint Presentation</vt:lpstr>
      <vt:lpstr>PowerPoint Presentation</vt:lpstr>
      <vt:lpstr>Energy extraction</vt:lpstr>
      <vt:lpstr>Blades efficiency</vt:lpstr>
      <vt:lpstr>PowerPoint Presentation</vt:lpstr>
      <vt:lpstr>PowerPoint Presentation</vt:lpstr>
      <vt:lpstr>Some important geometry factors affecting the design</vt:lpstr>
      <vt:lpstr>PowerPoint Presentation</vt:lpstr>
      <vt:lpstr>Flow chart of simulation</vt:lpstr>
      <vt:lpstr>PowerPoint Presentation</vt:lpstr>
      <vt:lpstr>PowerPoint Presentation</vt:lpstr>
      <vt:lpstr>PowerPoint Presentation</vt:lpstr>
      <vt:lpstr>PowerPoint Presentation</vt:lpstr>
      <vt:lpstr>Wind resources</vt:lpstr>
      <vt:lpstr>AIRFOILS AND BLADE GEOMETRY </vt:lpstr>
      <vt:lpstr>PowerPoint Presentation</vt:lpstr>
      <vt:lpstr>PowerPoint Presentation</vt:lpstr>
      <vt:lpstr>DESIGN OF WINGLET DESIGN </vt:lpstr>
      <vt:lpstr>PowerPoint Presentation</vt:lpstr>
      <vt:lpstr>PowerPoint Presentation</vt:lpstr>
      <vt:lpstr>THEORETICAL DESIGN  BLADE PITCH ANGLE </vt:lpstr>
      <vt:lpstr>BLADE TWIST ANGLE </vt:lpstr>
      <vt:lpstr>CHORD DISTRIBUTION </vt:lpstr>
      <vt:lpstr>PROPOSED INITIAL DESIGN </vt:lpstr>
      <vt:lpstr>PowerPoint Presentation</vt:lpstr>
      <vt:lpstr>PowerPoint Presentation</vt:lpstr>
      <vt:lpstr>PowerPoint Presentation</vt:lpstr>
      <vt:lpstr>PowerPoint Presentation</vt:lpstr>
      <vt:lpstr>PowerPoint Presentation</vt:lpstr>
      <vt:lpstr>PowerPoint Presentation</vt:lpstr>
      <vt:lpstr> Final Design With Winglet  </vt:lpstr>
      <vt:lpstr>PowerPoint Presentation</vt:lpstr>
      <vt:lpstr>PowerPoint Presentation</vt:lpstr>
      <vt:lpstr>Bionic aerofoils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wind speed in egypt</vt:lpstr>
      <vt:lpstr>PowerPoint Presentation</vt:lpstr>
      <vt:lpstr>PowerPoint Presentation</vt:lpstr>
      <vt:lpstr>PowerPoint Presentation</vt:lpstr>
      <vt:lpstr>Selection of blades material</vt:lpstr>
      <vt:lpstr>PowerPoint Presentation</vt:lpstr>
      <vt:lpstr>PowerPoint Presentation</vt:lpstr>
      <vt:lpstr>PowerPoint Presentation</vt:lpstr>
      <vt:lpstr>Making decision </vt:lpstr>
      <vt:lpstr>PowerPoint Presentation</vt:lpstr>
      <vt:lpstr>PowerPoint Presentation</vt:lpstr>
      <vt:lpstr>PowerPoint Presentation</vt:lpstr>
      <vt:lpstr>PowerPoint Presentation</vt:lpstr>
      <vt:lpstr>PowerPoint Presentation</vt:lpstr>
      <vt:lpstr>Wind turbine simulation</vt:lpstr>
      <vt:lpstr>PowerPoint Presentation</vt:lpstr>
      <vt:lpstr>Computational methods for turbulent flows: </vt:lpstr>
      <vt:lpstr>PowerPoint Presentation</vt:lpstr>
      <vt:lpstr>Reynolds-Averaged Navier-Stokes (RANS) </vt:lpstr>
      <vt:lpstr>RANS Equations and the Closure Problem</vt:lpstr>
      <vt:lpstr>Reynolds Stress Tensor</vt:lpstr>
      <vt:lpstr>PowerPoint Presentation</vt:lpstr>
      <vt:lpstr>(1) A good mesh quality.  </vt:lpstr>
      <vt:lpstr>Mesh metric :</vt:lpstr>
      <vt:lpstr>(2) An advanced turbulence model. </vt:lpstr>
      <vt:lpstr>RANS Models Descriptions</vt:lpstr>
      <vt:lpstr>RANS Models Behavior Summary</vt:lpstr>
      <vt:lpstr>(3) An accurate solve scheme. </vt:lpstr>
      <vt:lpstr>Y PLUS Adaption </vt:lpstr>
      <vt:lpstr>PowerPoint Presentation</vt:lpstr>
      <vt:lpstr>Finite element method</vt:lpstr>
      <vt:lpstr>Fluid structure interaction</vt:lpstr>
      <vt:lpstr>PowerPoint Presentation</vt:lpstr>
      <vt:lpstr>Gearbox</vt:lpstr>
      <vt:lpstr>Gearbox Components</vt:lpstr>
      <vt:lpstr>PowerPoint Presentation</vt:lpstr>
      <vt:lpstr>PowerPoint Presentation</vt:lpstr>
      <vt:lpstr>PowerPoint Presentation</vt:lpstr>
      <vt:lpstr>Wind turbine </vt:lpstr>
      <vt:lpstr>Small Scale Generators </vt:lpstr>
      <vt:lpstr>PowerPoint Presentation</vt:lpstr>
      <vt:lpstr>  </vt:lpstr>
      <vt:lpstr>PowerPoint Presentation</vt:lpstr>
      <vt:lpstr>PowerPoint Presentation</vt:lpstr>
      <vt:lpstr>Wind Turbine Brakes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Optimization</vt:lpstr>
      <vt:lpstr>PowerPoint Presentation</vt:lpstr>
      <vt:lpstr>-closed loop control system</vt:lpstr>
      <vt:lpstr>-Wind turbine yaw control system measures wind direction, wind speed and the current position of the turbine.</vt:lpstr>
      <vt:lpstr>PowerPoint Presentation</vt:lpstr>
      <vt:lpstr>2</vt:lpstr>
      <vt:lpstr>PowerPoint Presentation</vt:lpstr>
      <vt:lpstr>PowerPoint Presentation</vt:lpstr>
      <vt:lpstr>PowerPoint Presentation</vt:lpstr>
      <vt:lpstr>PowerPoint Presentation</vt:lpstr>
      <vt:lpstr>PowerPoint Presentation</vt:lpstr>
      <vt:lpstr>Encoders:-</vt:lpstr>
      <vt:lpstr>PowerPoint Presentation</vt:lpstr>
      <vt:lpstr>PowerPoint Presentation</vt:lpstr>
      <vt:lpstr>Yaw position sensors:-</vt:lpstr>
      <vt:lpstr>Incremental encoders:-</vt:lpstr>
      <vt:lpstr>PowerPoint Presentation</vt:lpstr>
      <vt:lpstr>Limit Switches:-</vt:lpstr>
      <vt:lpstr>Proximity sensors (PROX sensor):-</vt:lpstr>
      <vt:lpstr>PowerPoint Presentation</vt:lpstr>
      <vt:lpstr>Pitching system</vt:lpstr>
      <vt:lpstr>PowerPoint Presentation</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 turbine simulation</dc:title>
  <dc:creator>Ahmed Essam</dc:creator>
  <cp:lastModifiedBy>Ahmed Essam</cp:lastModifiedBy>
  <cp:revision>21</cp:revision>
  <dcterms:created xsi:type="dcterms:W3CDTF">2018-09-08T07:50:17Z</dcterms:created>
  <dcterms:modified xsi:type="dcterms:W3CDTF">2018-09-08T13:38:26Z</dcterms:modified>
</cp:coreProperties>
</file>